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9" r:id="rId2"/>
    <p:sldId id="256" r:id="rId3"/>
    <p:sldId id="257" r:id="rId4"/>
    <p:sldId id="261" r:id="rId5"/>
    <p:sldId id="262" r:id="rId6"/>
    <p:sldId id="263" r:id="rId7"/>
    <p:sldId id="264" r:id="rId8"/>
    <p:sldId id="265" r:id="rId9"/>
    <p:sldId id="258" r:id="rId10"/>
    <p:sldId id="260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7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F5560-9A25-4C15-B37E-87F863C91CB6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88D80-2E09-4ABB-99EE-D2C217E94BB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88D80-2E09-4ABB-99EE-D2C217E94BBA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6C5176-8724-4296-BAD7-3064C8CD1009}" type="datetimeFigureOut">
              <a:rPr lang="hu-HU" smtClean="0"/>
              <a:pPr/>
              <a:t>2012. 05. 15.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D955D5-DD4B-4083-8775-1DFA5F33663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tek.com/pages/products/epider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66&amp;bih=565&amp;tbm=isch0,325&amp;itbs=1&amp;iact=rc&amp;dur=526&amp;oei=mAmVTbygHILXtAaE3KGxCA&amp;page=2&amp;ndsp=22&amp;ved=1t:429,r:1,s:19&amp;tx=103&amp;ty=43&amp;biw=1366&amp;bih=565" TargetMode="External"/><Relationship Id="rId5" Type="http://schemas.openxmlformats.org/officeDocument/2006/relationships/hyperlink" Target="http://www.skinethic.com/news000100ae.asp" TargetMode="External"/><Relationship Id="rId4" Type="http://schemas.openxmlformats.org/officeDocument/2006/relationships/hyperlink" Target="http://www.ncbi.nlm.nih.gov/pubmed/1973322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973322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inethic.com/news000100ae.as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ve.com/video/1366/an-in-vitro-skin-irritation-test-sit-using-the-epiderm-reconstructed-human-epidermal-rhe-mode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SkinEthic</a:t>
            </a:r>
            <a:r>
              <a:rPr lang="hu-HU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Bőrirritáció tesztelése</a:t>
            </a:r>
            <a:r>
              <a:rPr lang="hu-HU" smtClean="0"/>
              <a:t/>
            </a:r>
            <a:br>
              <a:rPr lang="hu-HU" smtClean="0"/>
            </a:br>
            <a:r>
              <a:rPr lang="hu-HU" smtClean="0"/>
              <a:t>alternatív </a:t>
            </a:r>
            <a:r>
              <a:rPr lang="hu-HU" dirty="0" smtClean="0"/>
              <a:t>tesztmódszerrel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3643314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hu-HU" sz="1800" dirty="0" smtClean="0">
                <a:hlinkClick r:id="rId3"/>
              </a:rPr>
              <a:t>http:// </a:t>
            </a:r>
            <a:r>
              <a:rPr lang="hu-HU" sz="1800" dirty="0" err="1" smtClean="0">
                <a:hlinkClick r:id="rId3"/>
              </a:rPr>
              <a:t>irodalomwww.mattek.com</a:t>
            </a:r>
            <a:r>
              <a:rPr lang="hu-HU" sz="1800" dirty="0" smtClean="0">
                <a:hlinkClick r:id="rId3"/>
              </a:rPr>
              <a:t>/</a:t>
            </a:r>
            <a:r>
              <a:rPr lang="hu-HU" sz="1800" dirty="0" err="1" smtClean="0">
                <a:hlinkClick r:id="rId3"/>
              </a:rPr>
              <a:t>pages</a:t>
            </a:r>
            <a:r>
              <a:rPr lang="hu-HU" sz="1800" dirty="0" smtClean="0">
                <a:hlinkClick r:id="rId3"/>
              </a:rPr>
              <a:t>/</a:t>
            </a:r>
            <a:r>
              <a:rPr lang="hu-HU" sz="1800" dirty="0" err="1" smtClean="0">
                <a:hlinkClick r:id="rId3"/>
              </a:rPr>
              <a:t>products</a:t>
            </a:r>
            <a:r>
              <a:rPr lang="hu-HU" sz="1800" dirty="0" smtClean="0">
                <a:hlinkClick r:id="rId3"/>
              </a:rPr>
              <a:t>/</a:t>
            </a:r>
            <a:r>
              <a:rPr lang="hu-HU" sz="1800" dirty="0" err="1" smtClean="0">
                <a:hlinkClick r:id="rId3"/>
              </a:rPr>
              <a:t>epiderm</a:t>
            </a:r>
            <a:endParaRPr lang="hu-HU" sz="1800" dirty="0" smtClean="0"/>
          </a:p>
          <a:p>
            <a:r>
              <a:rPr lang="hu-HU" sz="1800" u="sng" dirty="0" smtClean="0">
                <a:hlinkClick r:id="rId4"/>
              </a:rPr>
              <a:t>http://www.ncbi.nlm.nih.gov/pubmed/19733227</a:t>
            </a:r>
            <a:endParaRPr lang="hu-HU" sz="1800" u="sng" dirty="0" smtClean="0"/>
          </a:p>
          <a:p>
            <a:r>
              <a:rPr lang="hu-HU" sz="1800" u="sng" dirty="0" smtClean="0">
                <a:hlinkClick r:id="rId5"/>
              </a:rPr>
              <a:t>http://www.skinethic.com/news000100ae.asp</a:t>
            </a:r>
            <a:endParaRPr lang="hu-HU" sz="1800" u="sng" dirty="0" smtClean="0"/>
          </a:p>
          <a:p>
            <a:r>
              <a:rPr lang="hu-HU" sz="1800" dirty="0" smtClean="0">
                <a:hlinkClick r:id="rId6" action="ppaction://hlinkfile"/>
              </a:rPr>
              <a:t>http://newayslifestyle.blogspot.com/2010_12_01_archive.html </a:t>
            </a:r>
          </a:p>
          <a:p>
            <a:endParaRPr lang="hu-HU" sz="1800" dirty="0" smtClean="0">
              <a:hlinkClick r:id="rId6" action="ppaction://hlinkfile"/>
            </a:endParaRPr>
          </a:p>
          <a:p>
            <a:endParaRPr lang="hu-HU" sz="1800" dirty="0" smtClean="0">
              <a:hlinkClick r:id="rId6" action="ppaction://hlinkfile"/>
            </a:endParaRPr>
          </a:p>
          <a:p>
            <a:r>
              <a:rPr lang="hu-HU" sz="1800" dirty="0" smtClean="0">
                <a:hlinkClick r:id="rId6" action="ppaction://hlinkfile"/>
              </a:rPr>
              <a:t>1366%26bih%3D565%26tbm%3Disch0%2C325&amp;itbs=1&amp;iact=</a:t>
            </a:r>
            <a:r>
              <a:rPr lang="hu-HU" sz="1800" dirty="0" err="1" smtClean="0">
                <a:hlinkClick r:id="rId6" action="ppaction://hlinkfile"/>
              </a:rPr>
              <a:t>rc&amp;dur</a:t>
            </a:r>
            <a:r>
              <a:rPr lang="hu-HU" sz="1800" dirty="0" smtClean="0">
                <a:hlinkClick r:id="rId6" action="ppaction://hlinkfile"/>
              </a:rPr>
              <a:t>=526&amp;oei=mAmVTbygHILXtAaE3KGxCA&amp;page=2&amp;ndsp=22&amp;ved=1t:429,r:1,s:19&amp;tx=103&amp;ty=43&amp;biw=1366&amp;bih=565</a:t>
            </a:r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Felhasznált irodalom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7158" y="0"/>
            <a:ext cx="7772400" cy="76470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err="1" smtClean="0">
                <a:solidFill>
                  <a:schemeClr val="bg2">
                    <a:lumMod val="50000"/>
                  </a:schemeClr>
                </a:solidFill>
              </a:rPr>
              <a:t>Draize-féle</a:t>
            </a:r>
            <a:r>
              <a:rPr lang="hu-HU" sz="3200" b="1" dirty="0" smtClean="0">
                <a:solidFill>
                  <a:schemeClr val="bg2">
                    <a:lumMod val="50000"/>
                  </a:schemeClr>
                </a:solidFill>
              </a:rPr>
              <a:t> szemirritációs </a:t>
            </a:r>
            <a:r>
              <a:rPr lang="hu-HU" sz="3200" b="1" dirty="0" smtClean="0">
                <a:solidFill>
                  <a:schemeClr val="bg2">
                    <a:lumMod val="50000"/>
                  </a:schemeClr>
                </a:solidFill>
              </a:rPr>
              <a:t>teszt</a:t>
            </a:r>
            <a:endParaRPr lang="hu-HU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2928934"/>
            <a:ext cx="9144000" cy="259228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hu-HU" sz="8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Az irritációs tesztben a kísérletet végző személy egy teljesen tudatánál lévő, mozgásában korlátozott </a:t>
            </a:r>
            <a:r>
              <a:rPr lang="hu-HU" sz="8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állat,  </a:t>
            </a:r>
            <a:r>
              <a:rPr lang="hu-HU" sz="8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többnyire albínó nyúl, csipeszekkel kipeckelt szemébe cseppent különböző oldatokat .</a:t>
            </a:r>
          </a:p>
          <a:p>
            <a:pPr algn="ctr"/>
            <a:r>
              <a:rPr lang="hu-HU" sz="8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 tesztanyagok szembe juttatását követően bizonyos intervallumokban 12, 24, 48 óra stb. a kísérletet végző személy feljegyzi a szem finom szövetei roncsolódásának fokát amely lehet ödéma, bevörösödés, fekélyképződés, bevérzés vagy vakság.</a:t>
            </a:r>
          </a:p>
          <a:p>
            <a:pPr algn="ctr"/>
            <a:r>
              <a:rPr lang="hu-HU" sz="8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 károsodás fokát egy irritációs skálán személyes becslés alapján határozzák meg. Ebből adódóan ugyanazzal a szerrel más laboratóriumban más és más eredményt kaphatunk!</a:t>
            </a:r>
            <a:endParaRPr lang="hu-HU" sz="55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600" dirty="0" smtClean="0">
                <a:latin typeface="Times New Roman" pitchFamily="18" charset="0"/>
                <a:cs typeface="Times New Roman" pitchFamily="18" charset="0"/>
              </a:rPr>
            </a:b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2436919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620688"/>
            <a:ext cx="2933339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642918"/>
            <a:ext cx="2932363" cy="2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2007.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áprilisában, az 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EpiSkin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vizsgálati módszer által hitelesített ESAC (ECVAM tudományos tanácsadó bizottság) , a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Draize-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féle  bőrirritációs tesztet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helyettesítő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referencia-vizsgálati módszert mutatott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be. A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SkinEthic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rekonstruált emberi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pidermis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(RHE) modellezését  és használatát javasolta. </a:t>
            </a:r>
          </a:p>
          <a:p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kin</a:t>
            </a:r>
            <a:r>
              <a:rPr lang="en-US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thic</a:t>
            </a:r>
            <a:r>
              <a:rPr lang="en-US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bőrirritációs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tesztben különböző  expozíciós időket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vizsgáltak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(15, 42 vagy 60 perc). Ezután mindegyiknél  leöblítették a vizsgált anyagot , majd 42 óra lappangási időszak  után, megvizsgálták a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sejtek életképességét, MTT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csökkentését.</a:t>
            </a:r>
          </a:p>
          <a:p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39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féle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anyag a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bőrre gyakorolt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hatását vizsgálták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 kapott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eredményekből az 50%-os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gátlkás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mértékét határozzák meg. </a:t>
            </a:r>
          </a:p>
          <a:p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legmegbízhatóbb  a "42 </a:t>
            </a:r>
            <a:r>
              <a:rPr lang="hu-HU" sz="26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bis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" 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vizsgálati </a:t>
            </a:r>
            <a:r>
              <a:rPr lang="hu-HU" sz="26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módszert lett.</a:t>
            </a:r>
          </a:p>
          <a:p>
            <a:r>
              <a:rPr lang="hu-HU" sz="17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http://www.ncbi.nlm.nih.gov/pubmed/19733227</a:t>
            </a:r>
            <a:endParaRPr lang="hu-HU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000" dirty="0">
              <a:solidFill>
                <a:srgbClr val="105766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3100" dirty="0" smtClean="0">
                <a:solidFill>
                  <a:srgbClr val="105766"/>
                </a:solidFill>
                <a:effectLst/>
              </a:rPr>
              <a:t>bőrirritációs  teszt -</a:t>
            </a:r>
            <a:r>
              <a:rPr lang="en-US" sz="3100" dirty="0" smtClean="0">
                <a:solidFill>
                  <a:srgbClr val="105766"/>
                </a:solidFill>
                <a:effectLst/>
              </a:rPr>
              <a:t> </a:t>
            </a:r>
            <a:r>
              <a:rPr lang="hu-HU" sz="3100" dirty="0" smtClean="0">
                <a:solidFill>
                  <a:srgbClr val="105766"/>
                </a:solidFill>
                <a:effectLst/>
              </a:rPr>
              <a:t>előzmény </a:t>
            </a:r>
            <a:r>
              <a:rPr lang="hu-HU" sz="1800" dirty="0" smtClean="0"/>
              <a:t/>
            </a:r>
            <a:br>
              <a:rPr lang="hu-HU" sz="1800" dirty="0" smtClean="0"/>
            </a:br>
            <a:endParaRPr lang="hu-HU" sz="1800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954555"/>
          </a:xfrm>
        </p:spPr>
        <p:txBody>
          <a:bodyPr>
            <a:normAutofit/>
          </a:bodyPr>
          <a:lstStyle/>
          <a:p>
            <a:endParaRPr lang="hu-HU" sz="2400" dirty="0" smtClean="0">
              <a:solidFill>
                <a:srgbClr val="1057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2008. novemberében az ECVAM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tudományos tanácsadó bizottság (ESAC) jóváhagyta a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hu-HU" sz="24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SkinEthic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RHE” tesztet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amely méri vagy előrejelzi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az irritatív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hatású anyagokat. Ezt teljesen hitelesített és elfogadott referencia-módszernek nyilvánította.</a:t>
            </a:r>
          </a:p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 hitelesítés alapját, 3 független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laboratóriumban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végzett , </a:t>
            </a:r>
          </a:p>
          <a:p>
            <a:pPr>
              <a:buNone/>
            </a:pP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"42 </a:t>
            </a:r>
            <a:r>
              <a:rPr lang="hu-HU" sz="24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bis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" vizsgálat adta.  A statisztikai elemzés azt mutatta, hogy kiváló</a:t>
            </a:r>
          </a:p>
          <a:p>
            <a:pPr>
              <a:buNone/>
            </a:pP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volt a  laboratóriumok közötti és belüli reprodukálhatóság. </a:t>
            </a:r>
            <a:endParaRPr lang="hu-HU" sz="2400" dirty="0" smtClean="0">
              <a:solidFill>
                <a:srgbClr val="1057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20 ECVAM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referencia-vegyületet 85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%-os általános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pontossággal volt képes mérni.</a:t>
            </a:r>
            <a:endParaRPr lang="hu-HU" sz="2400" dirty="0" smtClean="0">
              <a:solidFill>
                <a:srgbClr val="1057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bőrirritációs  teszt -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jóváhagyás</a:t>
            </a:r>
            <a:endParaRPr lang="hu-HU" sz="2800" dirty="0">
              <a:solidFill>
                <a:srgbClr val="105766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85720" y="2071678"/>
            <a:ext cx="8358214" cy="4090459"/>
          </a:xfrm>
        </p:spPr>
        <p:txBody>
          <a:bodyPr>
            <a:noAutofit/>
          </a:bodyPr>
          <a:lstStyle/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 teszt lehetővé teszi, hogy értékelhessük a lehetséges irritáló vegyi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anyagokat, </a:t>
            </a:r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anélkül, hogy állatkísérleteket végeznénk. </a:t>
            </a:r>
            <a:endParaRPr lang="hu-HU" sz="2400" dirty="0" smtClean="0">
              <a:solidFill>
                <a:srgbClr val="1057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Megbízható a reprodukálhatóság laboratóriumok között  és laboratóriumon belül .</a:t>
            </a:r>
          </a:p>
          <a:p>
            <a: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Az eljárás gyors és gazdaságos. </a:t>
            </a:r>
            <a:br>
              <a:rPr lang="hu-HU" sz="24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2400" dirty="0">
              <a:solidFill>
                <a:srgbClr val="1057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714348" y="785794"/>
            <a:ext cx="7715304" cy="56207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bőr irritációs 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teszt - előnyök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bőr irritációs 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teszt -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a jóváhagyott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eljárás</a:t>
            </a:r>
            <a:endParaRPr lang="hu-HU" sz="2800" dirty="0"/>
          </a:p>
        </p:txBody>
      </p:sp>
      <p:pic>
        <p:nvPicPr>
          <p:cNvPr id="4" name="Tartalom helye 3" descr="Skin irritation protocole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43050"/>
            <a:ext cx="874846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/>
          <p:nvPr/>
        </p:nvSpPr>
        <p:spPr>
          <a:xfrm>
            <a:off x="3527376" y="6488668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 smtClean="0">
                <a:hlinkClick r:id="rId4"/>
              </a:rPr>
              <a:t>http://www.skinethic.com/news000100ae.asp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949280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jóváhagyott eljárás során, minden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anyagot, 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szövetet egyidejűleg három ismétlésben vizsgálnak,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negatív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és pozitív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kontroll mellett.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Minden egyes vizsgált anyaggal, három független kísérlet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végeznek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(1. és 2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ábra).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lépés.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vizsgált szövetet a kiválasztott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vizsgálandó vegyi anyaggal kezeljük.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Majd 42 percig szobahőmérsékleten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18°C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24°C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között állni hagyjuk.</a:t>
            </a:r>
          </a:p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hu-HU" sz="2400" dirty="0" smtClean="0">
                <a:latin typeface="Times New Roman" pitchFamily="18" charset="0"/>
                <a:cs typeface="Times New Roman" pitchFamily="18" charset="0"/>
              </a:rPr>
            </a:b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  <a:p>
            <a:pPr>
              <a:buNone/>
            </a:pPr>
            <a:r>
              <a:rPr lang="hu-HU" sz="11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hu-H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1.ábra                                                                                                                            2. ábra:</a:t>
            </a:r>
            <a:r>
              <a:rPr lang="hu-H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	"42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bis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" protokoll   folyékony anyagra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	"42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bis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" protokoll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zilárd anyagra </a:t>
            </a: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1600" dirty="0" smtClean="0"/>
          </a:p>
          <a:p>
            <a:pPr>
              <a:buNone/>
            </a:pPr>
            <a:r>
              <a:rPr lang="hu-HU" sz="1600" dirty="0" smtClean="0"/>
              <a:t>S</a:t>
            </a:r>
            <a:r>
              <a:rPr lang="hu-HU" sz="1600" dirty="0" smtClean="0"/>
              <a:t>zilárd </a:t>
            </a:r>
            <a:r>
              <a:rPr lang="hu-HU" sz="1600" dirty="0" smtClean="0"/>
              <a:t>vegyi anyagok </a:t>
            </a:r>
            <a:r>
              <a:rPr lang="hu-HU" sz="1600" dirty="0" smtClean="0"/>
              <a:t>vizsgálatakor</a:t>
            </a:r>
            <a:r>
              <a:rPr lang="hu-HU" sz="1600" dirty="0" smtClean="0"/>
              <a:t>, a </a:t>
            </a:r>
            <a:r>
              <a:rPr lang="hu-HU" sz="1600" i="1" dirty="0" smtClean="0"/>
              <a:t>felhám</a:t>
            </a:r>
            <a:r>
              <a:rPr lang="hu-HU" sz="1600" dirty="0" smtClean="0"/>
              <a:t> felületét meg kell nedvesíteni ionmentes vagy desztillált  vízzel.</a:t>
            </a:r>
          </a:p>
          <a:p>
            <a:pPr>
              <a:buNone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bőr irritációs 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teszt -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a jóváhagyott </a:t>
            </a:r>
            <a:r>
              <a:rPr lang="hu-HU" sz="2800" dirty="0" smtClean="0">
                <a:solidFill>
                  <a:srgbClr val="105766"/>
                </a:solidFill>
                <a:effectLst/>
              </a:rPr>
              <a:t>eljárás</a:t>
            </a:r>
            <a:endParaRPr lang="hu-HU" sz="2800" dirty="0"/>
          </a:p>
        </p:txBody>
      </p:sp>
      <p:pic>
        <p:nvPicPr>
          <p:cNvPr id="4" name="Kép 3" descr="http://www.skinethic.com/iso_album/protocol_42bis-02_200x20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000372"/>
            <a:ext cx="2165668" cy="196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http://www.skinethic.com/iso_album/protocol_42bis-01_200x20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928934"/>
            <a:ext cx="2058132" cy="19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040560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lépés: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vizsgált anyagot az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előkészítés után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foszfátpufferes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sóoldattal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öblítik és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mechanikusan szárítják.</a:t>
            </a:r>
          </a:p>
          <a:p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lépés: 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mosást követően 37°C-on további 42 órán át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frissen tartják.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lépés: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Értékelik a sejtek életképességét, majd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inkubálják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3 órán át 0,3 ml MTT oldatban (1 mg / ml).</a:t>
            </a:r>
          </a:p>
          <a:p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lépés: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1,5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ml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izopropanollal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extrahálják 2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órán át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szobahőmérsékleten,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és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formazán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kristályok felhasználásával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mennyiségileg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spektrofotometriával 570 nm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hullámhosszon határozzák meg az életképességgel arányos aktivitást.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Nátrium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dodecilszulfátot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(SDS 5%), és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PBS-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sel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 kezelt epidermiszt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használnak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fel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pozitív, illetve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negatív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kontrollként. A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sejtek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életképességét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százalékosan fejezzük ki az átlagos negatív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kontrollhoz képest. 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Kiértékelés: Amennyiben a sejtek 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átlagos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életképessége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50% felett van, akkor nem bőrirritáló a vizsgált anyag. 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en-US" sz="2500" dirty="0" smtClean="0">
                <a:solidFill>
                  <a:srgbClr val="105766"/>
                </a:solidFill>
                <a:effectLst/>
              </a:rPr>
              <a:t>SKINETHIC </a:t>
            </a:r>
            <a:r>
              <a:rPr lang="hu-HU" sz="2500" dirty="0" smtClean="0">
                <a:solidFill>
                  <a:srgbClr val="105766"/>
                </a:solidFill>
                <a:effectLst/>
              </a:rPr>
              <a:t>bőr irritációs  </a:t>
            </a:r>
            <a:r>
              <a:rPr lang="hu-HU" sz="2500" dirty="0" smtClean="0">
                <a:solidFill>
                  <a:srgbClr val="105766"/>
                </a:solidFill>
                <a:effectLst/>
              </a:rPr>
              <a:t>teszt - </a:t>
            </a:r>
            <a:r>
              <a:rPr lang="hu-HU" sz="2500" dirty="0" smtClean="0">
                <a:solidFill>
                  <a:srgbClr val="105766"/>
                </a:solidFill>
                <a:effectLst/>
              </a:rPr>
              <a:t>a jóváhagyott eljárás </a:t>
            </a:r>
            <a:endParaRPr lang="hu-HU" sz="2500" dirty="0">
              <a:solidFill>
                <a:srgbClr val="105766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2345461"/>
          </a:xfrm>
        </p:spPr>
        <p:txBody>
          <a:bodyPr>
            <a:noAutofit/>
          </a:bodyPr>
          <a:lstStyle/>
          <a:p>
            <a:pPr algn="ctr"/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Az in vitro BŐRIRRITÁCIÓ VIZSGÁLAT (SIT) segítségével rekonstruált  EPIDERM humán </a:t>
            </a:r>
            <a:r>
              <a:rPr lang="hu-HU" sz="2800" b="0" dirty="0" err="1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epidermális</a:t>
            </a: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 (RHE) </a:t>
            </a: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MODELL</a:t>
            </a: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A készen kapható teszt-kit </a:t>
            </a:r>
            <a:r>
              <a:rPr lang="hu-HU" sz="2800" b="0" dirty="0" err="1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használtát</a:t>
            </a: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0" dirty="0" err="1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mutataja</a:t>
            </a:r>
            <a: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  <a:t> be az</a:t>
            </a:r>
            <a:br>
              <a:rPr lang="hu-HU" sz="2800" b="0" dirty="0" smtClean="0">
                <a:solidFill>
                  <a:srgbClr val="1057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u-HU" sz="28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oktató </a:t>
            </a:r>
            <a:r>
              <a:rPr lang="hu-HU" sz="2800" b="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videófilm</a:t>
            </a:r>
            <a:r>
              <a:rPr lang="hu-HU" sz="2400" b="0" dirty="0" smtClean="0"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hu-HU" sz="2400" b="0" dirty="0" smtClean="0">
                <a:effectLst/>
                <a:latin typeface="Times New Roman" pitchFamily="18" charset="0"/>
                <a:cs typeface="Times New Roman" pitchFamily="18" charset="0"/>
                <a:hlinkClick r:id="rId3"/>
              </a:rPr>
            </a:br>
            <a:endParaRPr lang="hu-HU" sz="2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2643182"/>
            <a:ext cx="9144000" cy="2880319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Forrás: http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://www.jove.com/video/1366/an-in-vitro-skin-irritation-test-sit-using-the-epiderm-reconstructed-human-epidermal-rhe-model</a:t>
            </a:r>
          </a:p>
          <a:p>
            <a:pPr algn="ctr"/>
            <a:r>
              <a:rPr lang="hu-HU" sz="18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hu-HU" sz="18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: 10.3791/1366 (2009). 29</a:t>
            </a:r>
          </a:p>
          <a:p>
            <a:pPr algn="ctr"/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Kandarova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H.,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Hayden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P.,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Klausner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M.,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Kubilus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Sheasgreen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Mattek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 Corp.,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Ashland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, MA (USA). </a:t>
            </a:r>
            <a:r>
              <a:rPr lang="hu-HU" sz="2200" dirty="0" err="1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JoVE</a:t>
            </a:r>
            <a:r>
              <a:rPr lang="hu-HU" sz="2200" dirty="0" smtClean="0">
                <a:solidFill>
                  <a:srgbClr val="105766"/>
                </a:solidFill>
                <a:latin typeface="Times New Roman" pitchFamily="18" charset="0"/>
                <a:cs typeface="Times New Roman" pitchFamily="18" charset="0"/>
              </a:rPr>
              <a:t>. Jupiter. 29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hu-HU" sz="1300" dirty="0" smtClean="0">
                <a:latin typeface="Times New Roman" pitchFamily="18" charset="0"/>
                <a:cs typeface="Times New Roman" pitchFamily="18" charset="0"/>
              </a:rPr>
              <a:t>http://www.mattek.com/pages/products/epiderm</a:t>
            </a:r>
            <a:endParaRPr lang="hu-H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</TotalTime>
  <Words>660</Words>
  <Application>Microsoft Office PowerPoint</Application>
  <PresentationFormat>Diavetítés a képernyőre (4:3 oldalarány)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Sétatér</vt:lpstr>
      <vt:lpstr>A SkinEthic  Bőrirritáció tesztelése alternatív tesztmódszerrel   </vt:lpstr>
      <vt:lpstr>Draize-féle szemirritációs teszt</vt:lpstr>
      <vt:lpstr>SKINETHIC bőrirritációs  teszt - előzmény  </vt:lpstr>
      <vt:lpstr>SKINETHIC bőrirritációs  teszt - jóváhagyás</vt:lpstr>
      <vt:lpstr>SKINETHIC bőr irritációs  teszt - előnyök</vt:lpstr>
      <vt:lpstr>SKINETHIC bőr irritációs  teszt - a jóváhagyott eljárás</vt:lpstr>
      <vt:lpstr>SKINETHIC bőr irritációs  teszt - a jóváhagyott eljárás</vt:lpstr>
      <vt:lpstr>SKINETHIC bőr irritációs  teszt - a jóváhagyott eljárás </vt:lpstr>
      <vt:lpstr>Az in vitro BŐRIRRITÁCIÓ VIZSGÁLAT (SIT) segítségével rekonstruált  EPIDERM humán epidermális (RHE) MODELL A készen kapható teszt-kit használtát mutataja be az  oktató videófilm </vt:lpstr>
      <vt:lpstr>Felhasznált irodalom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Draize-féle irritációs teszt</dc:title>
  <dc:creator>Hajdu Gabi</dc:creator>
  <cp:lastModifiedBy>Gruiz Katalin</cp:lastModifiedBy>
  <cp:revision>56</cp:revision>
  <dcterms:created xsi:type="dcterms:W3CDTF">2011-03-27T19:32:01Z</dcterms:created>
  <dcterms:modified xsi:type="dcterms:W3CDTF">2012-05-15T14:57:07Z</dcterms:modified>
</cp:coreProperties>
</file>