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201A-FBA7-4414-B2C3-C9EBFD10B6C0}" type="datetimeFigureOut">
              <a:rPr lang="hu-HU" smtClean="0"/>
              <a:pPr/>
              <a:t>2011.05.02.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80-D59D-4AE0-84B4-34C8B8EFD24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201A-FBA7-4414-B2C3-C9EBFD10B6C0}" type="datetimeFigureOut">
              <a:rPr lang="hu-HU" smtClean="0"/>
              <a:pPr/>
              <a:t>2011.05.02.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80-D59D-4AE0-84B4-34C8B8EFD24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201A-FBA7-4414-B2C3-C9EBFD10B6C0}" type="datetimeFigureOut">
              <a:rPr lang="hu-HU" smtClean="0"/>
              <a:pPr/>
              <a:t>2011.05.02.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80-D59D-4AE0-84B4-34C8B8EFD24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201A-FBA7-4414-B2C3-C9EBFD10B6C0}" type="datetimeFigureOut">
              <a:rPr lang="hu-HU" smtClean="0"/>
              <a:pPr/>
              <a:t>2011.05.02.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80-D59D-4AE0-84B4-34C8B8EFD24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201A-FBA7-4414-B2C3-C9EBFD10B6C0}" type="datetimeFigureOut">
              <a:rPr lang="hu-HU" smtClean="0"/>
              <a:pPr/>
              <a:t>2011.05.02.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80-D59D-4AE0-84B4-34C8B8EFD24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201A-FBA7-4414-B2C3-C9EBFD10B6C0}" type="datetimeFigureOut">
              <a:rPr lang="hu-HU" smtClean="0"/>
              <a:pPr/>
              <a:t>2011.05.02.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80-D59D-4AE0-84B4-34C8B8EFD24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201A-FBA7-4414-B2C3-C9EBFD10B6C0}" type="datetimeFigureOut">
              <a:rPr lang="hu-HU" smtClean="0"/>
              <a:pPr/>
              <a:t>2011.05.02.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80-D59D-4AE0-84B4-34C8B8EFD24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201A-FBA7-4414-B2C3-C9EBFD10B6C0}" type="datetimeFigureOut">
              <a:rPr lang="hu-HU" smtClean="0"/>
              <a:pPr/>
              <a:t>2011.05.02.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80-D59D-4AE0-84B4-34C8B8EFD24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201A-FBA7-4414-B2C3-C9EBFD10B6C0}" type="datetimeFigureOut">
              <a:rPr lang="hu-HU" smtClean="0"/>
              <a:pPr/>
              <a:t>2011.05.02.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80-D59D-4AE0-84B4-34C8B8EFD24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201A-FBA7-4414-B2C3-C9EBFD10B6C0}" type="datetimeFigureOut">
              <a:rPr lang="hu-HU" smtClean="0"/>
              <a:pPr/>
              <a:t>2011.05.02.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80-D59D-4AE0-84B4-34C8B8EFD24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201A-FBA7-4414-B2C3-C9EBFD10B6C0}" type="datetimeFigureOut">
              <a:rPr lang="hu-HU" smtClean="0"/>
              <a:pPr/>
              <a:t>2011.05.02.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80-D59D-4AE0-84B4-34C8B8EFD24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F201A-FBA7-4414-B2C3-C9EBFD10B6C0}" type="datetimeFigureOut">
              <a:rPr lang="hu-HU" smtClean="0"/>
              <a:pPr/>
              <a:t>2011.05.02.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3680-D59D-4AE0-84B4-34C8B8EFD24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u-HU" sz="5400" b="1" dirty="0" smtClean="0"/>
              <a:t>OECD ajánlás vegyi anyagok vizsgálatára</a:t>
            </a:r>
            <a:endParaRPr lang="hu-HU" sz="54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u="sng" dirty="0" smtClean="0">
                <a:solidFill>
                  <a:srgbClr val="00B050"/>
                </a:solidFill>
              </a:rPr>
              <a:t>Laboratóriumi körülmények között bőr korrózió vizsgálata: </a:t>
            </a:r>
            <a:r>
              <a:rPr lang="hu-HU" u="sng" dirty="0" err="1" smtClean="0">
                <a:solidFill>
                  <a:srgbClr val="00B050"/>
                </a:solidFill>
              </a:rPr>
              <a:t>Transzkután</a:t>
            </a:r>
            <a:r>
              <a:rPr lang="hu-HU" u="sng" dirty="0" smtClean="0">
                <a:solidFill>
                  <a:srgbClr val="00B050"/>
                </a:solidFill>
              </a:rPr>
              <a:t> Elektromos Ellenállás Teszt (TER).</a:t>
            </a:r>
            <a:endParaRPr lang="hu-HU" u="sng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hu-HU" sz="3600" i="1" dirty="0" smtClean="0">
                <a:solidFill>
                  <a:srgbClr val="7030A0"/>
                </a:solidFill>
              </a:rPr>
              <a:t>Eredmények értékelése</a:t>
            </a:r>
            <a:endParaRPr lang="hu-HU" sz="3600" i="1" dirty="0">
              <a:solidFill>
                <a:srgbClr val="7030A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hu-HU" sz="2000" dirty="0" smtClean="0"/>
              <a:t>A durva </a:t>
            </a:r>
            <a:r>
              <a:rPr lang="hu-HU" sz="2000" dirty="0" err="1" smtClean="0"/>
              <a:t>Ter</a:t>
            </a:r>
            <a:r>
              <a:rPr lang="hu-HU" sz="2000" dirty="0" smtClean="0"/>
              <a:t> teszt eredmények elfogathatók, ha pozitív és negatív kontrol értékek beleesnek a módszer elfogadási tartományába.</a:t>
            </a:r>
          </a:p>
          <a:p>
            <a:endParaRPr lang="hu-HU" sz="2000" dirty="0" smtClean="0"/>
          </a:p>
          <a:p>
            <a:endParaRPr lang="hu-HU" sz="2000" dirty="0" smtClean="0"/>
          </a:p>
          <a:p>
            <a:endParaRPr lang="hu-HU" sz="2000" dirty="0" smtClean="0"/>
          </a:p>
          <a:p>
            <a:pPr>
              <a:buNone/>
            </a:pPr>
            <a:r>
              <a:rPr lang="hu-HU" sz="2000" dirty="0" smtClean="0"/>
              <a:t>       A festési eredmények szintén elfogadhatók, ha beleesnek az alábbi tartományokba: </a:t>
            </a:r>
          </a:p>
          <a:p>
            <a:endParaRPr lang="hu-HU" sz="2000" dirty="0" smtClean="0"/>
          </a:p>
          <a:p>
            <a:endParaRPr lang="hu-HU" sz="2000" dirty="0" smtClean="0"/>
          </a:p>
          <a:p>
            <a:endParaRPr lang="hu-HU" sz="2000" dirty="0" smtClean="0"/>
          </a:p>
          <a:p>
            <a:r>
              <a:rPr lang="hu-HU" sz="2000" dirty="0" smtClean="0"/>
              <a:t>A tesztelt anyag </a:t>
            </a:r>
            <a:r>
              <a:rPr lang="hu-HU" sz="2000" u="sng" dirty="0" smtClean="0"/>
              <a:t>bőrkárosítónak</a:t>
            </a:r>
            <a:r>
              <a:rPr lang="hu-HU" sz="2000" dirty="0" smtClean="0"/>
              <a:t> tekinthető amennyiben:</a:t>
            </a:r>
          </a:p>
          <a:p>
            <a:r>
              <a:rPr lang="hu-HU" sz="2000" dirty="0" smtClean="0"/>
              <a:t> a </a:t>
            </a:r>
            <a:r>
              <a:rPr lang="hu-HU" sz="2000" dirty="0" err="1" smtClean="0"/>
              <a:t>TER</a:t>
            </a:r>
            <a:r>
              <a:rPr lang="hu-HU" sz="2000" dirty="0" smtClean="0"/>
              <a:t> értéke kisebb vagy egyenlő </a:t>
            </a:r>
            <a:r>
              <a:rPr lang="hu-HU" sz="2000" dirty="0" err="1" smtClean="0"/>
              <a:t>5k</a:t>
            </a:r>
            <a:r>
              <a:rPr lang="el-GR" sz="2000" dirty="0" smtClean="0"/>
              <a:t>Ω</a:t>
            </a:r>
            <a:r>
              <a:rPr lang="hu-HU" sz="2000" dirty="0" smtClean="0"/>
              <a:t>, és vannak látható sérülések </a:t>
            </a:r>
          </a:p>
          <a:p>
            <a:r>
              <a:rPr lang="hu-HU" sz="2000" dirty="0" smtClean="0"/>
              <a:t>Vagy, </a:t>
            </a:r>
            <a:r>
              <a:rPr lang="hu-HU" sz="2000" dirty="0" err="1" smtClean="0"/>
              <a:t>nincsennek</a:t>
            </a:r>
            <a:r>
              <a:rPr lang="hu-HU" sz="2000" dirty="0" smtClean="0"/>
              <a:t> látható sérülések, de a lemez festék tartalma nagyobb vagy egyenlő a sósavval mért érték.</a:t>
            </a:r>
          </a:p>
          <a:p>
            <a:endParaRPr lang="hu-HU" sz="2000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142976" y="1785927"/>
          <a:ext cx="6357981" cy="1097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19327"/>
                <a:gridCol w="2119327"/>
                <a:gridCol w="2119327"/>
              </a:tblGrid>
              <a:tr h="341948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Anyag neve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Elfogadási határ(k</a:t>
                      </a:r>
                      <a:r>
                        <a:rPr lang="el-GR" dirty="0" smtClean="0"/>
                        <a:t>Ω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</a:tr>
              <a:tr h="341948">
                <a:tc>
                  <a:txBody>
                    <a:bodyPr/>
                    <a:lstStyle/>
                    <a:p>
                      <a:r>
                        <a:rPr lang="hu-HU" dirty="0" smtClean="0"/>
                        <a:t>Pozitív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10 </a:t>
                      </a:r>
                      <a:r>
                        <a:rPr lang="hu-HU" dirty="0" err="1" smtClean="0"/>
                        <a:t>M-os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HCL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0,5 – 1,0</a:t>
                      </a:r>
                      <a:endParaRPr lang="hu-HU" dirty="0"/>
                    </a:p>
                  </a:txBody>
                  <a:tcPr/>
                </a:tc>
              </a:tr>
              <a:tr h="341948">
                <a:tc>
                  <a:txBody>
                    <a:bodyPr/>
                    <a:lstStyle/>
                    <a:p>
                      <a:r>
                        <a:rPr lang="hu-HU" dirty="0" smtClean="0"/>
                        <a:t>Negatív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Desztillált</a:t>
                      </a:r>
                      <a:r>
                        <a:rPr lang="hu-HU" baseline="0" dirty="0" smtClean="0"/>
                        <a:t> víz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10 - 25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928662" y="3571876"/>
          <a:ext cx="6572295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90765"/>
                <a:gridCol w="1618178"/>
                <a:gridCol w="2763352"/>
              </a:tblGrid>
              <a:tr h="34194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Anyag neve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Festék tartalom (</a:t>
                      </a:r>
                      <a:r>
                        <a:rPr lang="el-GR" dirty="0" smtClean="0"/>
                        <a:t>μ</a:t>
                      </a:r>
                      <a:r>
                        <a:rPr lang="hu-HU" dirty="0" smtClean="0"/>
                        <a:t>g/lemez)</a:t>
                      </a:r>
                      <a:endParaRPr lang="hu-HU" dirty="0"/>
                    </a:p>
                  </a:txBody>
                  <a:tcPr/>
                </a:tc>
              </a:tr>
              <a:tr h="341947">
                <a:tc>
                  <a:txBody>
                    <a:bodyPr/>
                    <a:lstStyle/>
                    <a:p>
                      <a:r>
                        <a:rPr lang="hu-HU" dirty="0" smtClean="0"/>
                        <a:t>Pozitív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10 </a:t>
                      </a:r>
                      <a:r>
                        <a:rPr lang="hu-HU" dirty="0" err="1" smtClean="0"/>
                        <a:t>M-os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HCL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40 – 100</a:t>
                      </a:r>
                      <a:endParaRPr lang="hu-HU" dirty="0"/>
                    </a:p>
                  </a:txBody>
                  <a:tcPr/>
                </a:tc>
              </a:tr>
              <a:tr h="341947">
                <a:tc>
                  <a:txBody>
                    <a:bodyPr/>
                    <a:lstStyle/>
                    <a:p>
                      <a:r>
                        <a:rPr lang="hu-HU" dirty="0" smtClean="0"/>
                        <a:t>Negatív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Desztillált víz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15 - 35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hu-HU" b="1" i="1" dirty="0" smtClean="0">
                <a:solidFill>
                  <a:schemeClr val="accent1">
                    <a:lumMod val="75000"/>
                  </a:schemeClr>
                </a:solidFill>
              </a:rPr>
              <a:t>Adatok és a beszámoló</a:t>
            </a:r>
            <a:endParaRPr lang="hu-H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lnSpcReduction="10000"/>
          </a:bodyPr>
          <a:lstStyle/>
          <a:p>
            <a:r>
              <a:rPr lang="hu-HU" sz="2200" b="1" u="sng" dirty="0" smtClean="0"/>
              <a:t>A teszt beszámolójának az alábbi információkat kell tartalmaznia: </a:t>
            </a:r>
            <a:endParaRPr lang="hu-HU" sz="2200" dirty="0" smtClean="0"/>
          </a:p>
          <a:p>
            <a:r>
              <a:rPr lang="hu-HU" sz="2000" u="sng" dirty="0" smtClean="0"/>
              <a:t>A tesztelt és kontroll anyagokra vonatkozóan:</a:t>
            </a:r>
          </a:p>
          <a:p>
            <a:r>
              <a:rPr lang="hu-HU" sz="2000" dirty="0" smtClean="0"/>
              <a:t>      vegyszer neve (</a:t>
            </a:r>
            <a:r>
              <a:rPr lang="hu-HU" sz="2000" dirty="0" err="1" smtClean="0"/>
              <a:t>UIPAC</a:t>
            </a:r>
            <a:r>
              <a:rPr lang="hu-HU" sz="2000" dirty="0" smtClean="0"/>
              <a:t>, </a:t>
            </a:r>
            <a:r>
              <a:rPr lang="hu-HU" sz="2000" dirty="0" err="1" smtClean="0"/>
              <a:t>CAS</a:t>
            </a:r>
            <a:r>
              <a:rPr lang="hu-HU" sz="2000" dirty="0" smtClean="0"/>
              <a:t>),</a:t>
            </a:r>
          </a:p>
          <a:p>
            <a:r>
              <a:rPr lang="hu-HU" sz="2000" dirty="0" smtClean="0"/>
              <a:t>      tisztaság és </a:t>
            </a:r>
            <a:r>
              <a:rPr lang="hu-HU" sz="2000" dirty="0" err="1" smtClean="0"/>
              <a:t>összetélel</a:t>
            </a:r>
            <a:r>
              <a:rPr lang="hu-HU" sz="2000" dirty="0" smtClean="0"/>
              <a:t> (%),</a:t>
            </a:r>
          </a:p>
          <a:p>
            <a:r>
              <a:rPr lang="hu-HU" sz="2000" dirty="0" smtClean="0"/>
              <a:t>      </a:t>
            </a:r>
            <a:r>
              <a:rPr lang="hu-HU" sz="2000" dirty="0" err="1" smtClean="0"/>
              <a:t>fiz-kém</a:t>
            </a:r>
            <a:r>
              <a:rPr lang="hu-HU" sz="2000" dirty="0" smtClean="0"/>
              <a:t> jellemzők : fázis, </a:t>
            </a:r>
            <a:r>
              <a:rPr lang="hu-HU" sz="2000" dirty="0" err="1" smtClean="0"/>
              <a:t>PH</a:t>
            </a:r>
            <a:r>
              <a:rPr lang="hu-HU" sz="2000" dirty="0" smtClean="0"/>
              <a:t>, stabilitás, oldhatóság…..</a:t>
            </a:r>
          </a:p>
          <a:p>
            <a:r>
              <a:rPr lang="hu-HU" sz="2000" dirty="0" smtClean="0"/>
              <a:t>      az anyagok kezelése a teszt előtt,</a:t>
            </a:r>
          </a:p>
          <a:p>
            <a:r>
              <a:rPr lang="hu-HU" sz="2000" u="sng" dirty="0" smtClean="0"/>
              <a:t>A résztvevő állatokról:</a:t>
            </a:r>
          </a:p>
          <a:p>
            <a:r>
              <a:rPr lang="hu-HU" sz="2000" dirty="0" smtClean="0"/>
              <a:t>      származásuk és nemük,</a:t>
            </a:r>
          </a:p>
          <a:p>
            <a:r>
              <a:rPr lang="hu-HU" sz="2000" dirty="0" smtClean="0"/>
              <a:t>      életkoruk a felhasználáskor,</a:t>
            </a:r>
          </a:p>
          <a:p>
            <a:r>
              <a:rPr lang="hu-HU" sz="2000" dirty="0" smtClean="0"/>
              <a:t>      beszerzési hely, tartási feltételek, étrend……</a:t>
            </a:r>
          </a:p>
          <a:p>
            <a:r>
              <a:rPr lang="hu-HU" sz="2000" dirty="0" smtClean="0"/>
              <a:t>      a bőrük előkészítésének részletei,</a:t>
            </a:r>
          </a:p>
          <a:p>
            <a:r>
              <a:rPr lang="hu-HU" sz="2000" u="sng" dirty="0" err="1" smtClean="0"/>
              <a:t>Méeési</a:t>
            </a:r>
            <a:r>
              <a:rPr lang="hu-HU" sz="2000" u="sng" dirty="0" smtClean="0"/>
              <a:t> körülmények:</a:t>
            </a:r>
          </a:p>
          <a:p>
            <a:r>
              <a:rPr lang="hu-HU" sz="2000" dirty="0" smtClean="0"/>
              <a:t>      a készülék kalibrációs görbéi</a:t>
            </a:r>
          </a:p>
          <a:p>
            <a:r>
              <a:rPr lang="hu-HU" sz="2000" dirty="0" smtClean="0"/>
              <a:t>      a festés kalibrációs görbéi       </a:t>
            </a:r>
            <a:endParaRPr lang="hu-H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/>
          </a:bodyPr>
          <a:lstStyle/>
          <a:p>
            <a:r>
              <a:rPr lang="hu-HU" sz="2000" dirty="0" smtClean="0"/>
              <a:t>      a </a:t>
            </a:r>
            <a:r>
              <a:rPr lang="hu-HU" sz="2000" dirty="0" err="1" smtClean="0"/>
              <a:t>TER</a:t>
            </a:r>
            <a:r>
              <a:rPr lang="hu-HU" sz="2000" dirty="0" smtClean="0"/>
              <a:t> mérés részletes ismertetése</a:t>
            </a:r>
          </a:p>
          <a:p>
            <a:r>
              <a:rPr lang="hu-HU" sz="2000" dirty="0" smtClean="0"/>
              <a:t>      a festési eljárás részletei</a:t>
            </a:r>
          </a:p>
          <a:p>
            <a:r>
              <a:rPr lang="hu-HU" sz="2000" dirty="0" smtClean="0"/>
              <a:t>      a mérés bármely módosítása</a:t>
            </a:r>
          </a:p>
          <a:p>
            <a:r>
              <a:rPr lang="hu-HU" sz="2000" dirty="0" smtClean="0"/>
              <a:t>      értékelési ismertetőjelek leírása</a:t>
            </a:r>
          </a:p>
          <a:p>
            <a:r>
              <a:rPr lang="hu-HU" sz="2000" u="sng" dirty="0" smtClean="0"/>
              <a:t>Eredmények:</a:t>
            </a:r>
          </a:p>
          <a:p>
            <a:r>
              <a:rPr lang="hu-HU" sz="2000" dirty="0" smtClean="0"/>
              <a:t>      </a:t>
            </a:r>
            <a:r>
              <a:rPr lang="hu-HU" sz="2000" dirty="0" err="1" smtClean="0"/>
              <a:t>TER</a:t>
            </a:r>
            <a:r>
              <a:rPr lang="hu-HU" sz="2000" dirty="0" smtClean="0"/>
              <a:t> és a festés adatainak tabulálása egy állathoz tartozó bőrmintákra</a:t>
            </a:r>
          </a:p>
          <a:p>
            <a:r>
              <a:rPr lang="hu-HU" sz="2000" dirty="0" smtClean="0"/>
              <a:t>      megfigyelt változások, hatások leírása</a:t>
            </a:r>
          </a:p>
          <a:p>
            <a:r>
              <a:rPr lang="hu-HU" sz="2000" u="sng" dirty="0" smtClean="0"/>
              <a:t>Az Eredmények értékelése .</a:t>
            </a:r>
          </a:p>
          <a:p>
            <a:r>
              <a:rPr lang="hu-HU" sz="2000" u="sng" dirty="0" smtClean="0"/>
              <a:t>Levont következtetések.</a:t>
            </a:r>
            <a:endParaRPr lang="hu-HU" sz="2000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pPr algn="l"/>
            <a:r>
              <a:rPr lang="hu-HU" sz="2000" u="sng" dirty="0" smtClean="0"/>
              <a:t>1. Táblázat</a:t>
            </a:r>
            <a:endParaRPr lang="hu-HU" sz="2000" u="sng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714356"/>
            <a:ext cx="814393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pPr algn="l"/>
            <a:r>
              <a:rPr lang="hu-HU" sz="2000" u="sng" dirty="0" smtClean="0"/>
              <a:t>1. Ábra</a:t>
            </a:r>
            <a:endParaRPr lang="hu-HU" sz="2000" u="sng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89" y="285728"/>
            <a:ext cx="6500859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pPr algn="l"/>
            <a:r>
              <a:rPr lang="hu-HU" sz="2000" u="sng" dirty="0" smtClean="0"/>
              <a:t>2. Ábra</a:t>
            </a:r>
            <a:endParaRPr lang="hu-HU" sz="2000" u="sng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61" y="0"/>
            <a:ext cx="578647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0000"/>
                </a:solidFill>
              </a:rPr>
              <a:t>Bevezetés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A </a:t>
            </a:r>
            <a:r>
              <a:rPr lang="hu-HU" sz="2000" u="sng" dirty="0" smtClean="0"/>
              <a:t>bőrkorrózió</a:t>
            </a:r>
            <a:r>
              <a:rPr lang="hu-HU" sz="2000" dirty="0" smtClean="0"/>
              <a:t> egyet jelent a bőr kötőszöveteiben jelentkező visszafordíthatatlan károsodással, a tesztelt anyagokkal való érintkezés után. Ez az  Ajánlás olyan eljárást javasol , melyben élő állat nem szenved károsodást, fájdalmat azáltal, hogy alternatív módszereket használ.</a:t>
            </a:r>
          </a:p>
          <a:p>
            <a:r>
              <a:rPr lang="hu-HU" sz="2000" dirty="0" smtClean="0"/>
              <a:t>A legfőbb akadály , hogy helyettesítsék az </a:t>
            </a:r>
            <a:r>
              <a:rPr lang="hu-HU" sz="2000" dirty="0" err="1" smtClean="0"/>
              <a:t>in</a:t>
            </a:r>
            <a:r>
              <a:rPr lang="hu-HU" sz="2000" dirty="0" smtClean="0"/>
              <a:t> vivo módszereket az egységes, független, hivatalos </a:t>
            </a:r>
            <a:r>
              <a:rPr lang="hu-HU" sz="2000" dirty="0" err="1" smtClean="0"/>
              <a:t>in</a:t>
            </a:r>
            <a:r>
              <a:rPr lang="hu-HU" sz="2000" dirty="0" smtClean="0"/>
              <a:t> vitro módszerek hiánya volt.</a:t>
            </a:r>
          </a:p>
          <a:p>
            <a:r>
              <a:rPr lang="hu-HU" sz="2000" dirty="0" smtClean="0"/>
              <a:t>Első lépésként előtanulmányok készültek, majd ezen elméletek, becslések igazolása kísérleti úton.  Ezen tanulmányok és más publikációk vezettek az alábbi </a:t>
            </a:r>
            <a:r>
              <a:rPr lang="hu-HU" sz="2000" dirty="0" err="1" smtClean="0"/>
              <a:t>in</a:t>
            </a:r>
            <a:r>
              <a:rPr lang="hu-HU" sz="2000" dirty="0" smtClean="0"/>
              <a:t> vivo bőr károsodási tesztek megjelenéséhez:</a:t>
            </a:r>
          </a:p>
          <a:p>
            <a:r>
              <a:rPr lang="hu-HU" sz="2000" dirty="0" smtClean="0"/>
              <a:t>- Emberi bőr modell teszt.</a:t>
            </a:r>
          </a:p>
          <a:p>
            <a:r>
              <a:rPr lang="hu-HU" sz="2000" dirty="0" smtClean="0"/>
              <a:t>- </a:t>
            </a:r>
            <a:r>
              <a:rPr lang="hu-HU" sz="2000" dirty="0" err="1" smtClean="0"/>
              <a:t>Transzkután</a:t>
            </a:r>
            <a:r>
              <a:rPr lang="hu-HU" sz="2000" dirty="0" smtClean="0"/>
              <a:t> elektromos ellenállás teszt.</a:t>
            </a:r>
            <a:endParaRPr lang="hu-H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hu-H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Kezdeti</a:t>
            </a:r>
            <a:r>
              <a:rPr lang="hu-HU" dirty="0" smtClean="0"/>
              <a:t> </a:t>
            </a:r>
            <a:r>
              <a:rPr lang="hu-H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megfontolások</a:t>
            </a:r>
            <a:endParaRPr lang="hu-H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200" dirty="0" smtClean="0"/>
              <a:t>Igazolt tanulmányok és más publikációk szerint a patkány bőrön végzett </a:t>
            </a:r>
            <a:r>
              <a:rPr lang="hu-HU" sz="2200" dirty="0" err="1" smtClean="0"/>
              <a:t>TER</a:t>
            </a:r>
            <a:r>
              <a:rPr lang="hu-HU" sz="2200" dirty="0" smtClean="0"/>
              <a:t> vizsgálat, során megbízható eredménnyel különbséget lehet tenni tényleges és nem valós bőrkárosodás között.</a:t>
            </a:r>
          </a:p>
          <a:p>
            <a:r>
              <a:rPr lang="hu-HU" sz="2200" dirty="0" smtClean="0"/>
              <a:t>Az ebben az Ajánlásban leírt teszt segít azonosítani a bőrkárosító anyagokat és oldatokat. Továbbá tájékoztatást ad a helyettesítő anyagokról és oldatokról.</a:t>
            </a:r>
          </a:p>
          <a:p>
            <a:r>
              <a:rPr lang="hu-HU" sz="2200" dirty="0" smtClean="0"/>
              <a:t>Ennek  a teszt módszernek a stratégiája tartalmazza az </a:t>
            </a:r>
            <a:r>
              <a:rPr lang="hu-HU" sz="2200" dirty="0" err="1" smtClean="0"/>
              <a:t>in</a:t>
            </a:r>
            <a:r>
              <a:rPr lang="hu-HU" sz="2200" dirty="0" smtClean="0"/>
              <a:t> vitro bőrkorróziós tesztek és bőr irritációs vizsgálatok eredményeit, és ezek alapján tesz javaslatot élő állatokon történő vizsgálatokra.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A teszt elve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2200" dirty="0" smtClean="0"/>
              <a:t>A </a:t>
            </a:r>
            <a:r>
              <a:rPr lang="hu-HU" sz="2200" dirty="0" err="1" smtClean="0"/>
              <a:t>bőrlemezkék</a:t>
            </a:r>
            <a:r>
              <a:rPr lang="hu-HU" sz="2200" dirty="0" smtClean="0"/>
              <a:t> </a:t>
            </a:r>
            <a:r>
              <a:rPr lang="hu-HU" sz="2200" dirty="0" err="1" smtClean="0"/>
              <a:t>epidermális</a:t>
            </a:r>
            <a:r>
              <a:rPr lang="hu-HU" sz="2200" dirty="0" smtClean="0"/>
              <a:t>  felületére visszük fel a vizsgálandó anyagot 24 órára. Két komponensű anyag esetén  a </a:t>
            </a:r>
            <a:r>
              <a:rPr lang="hu-HU" sz="2200" dirty="0" err="1" smtClean="0"/>
              <a:t>bőrlemezkék</a:t>
            </a:r>
            <a:r>
              <a:rPr lang="hu-HU" sz="2200" dirty="0" smtClean="0"/>
              <a:t> </a:t>
            </a:r>
            <a:r>
              <a:rPr lang="hu-HU" sz="2200" dirty="0" err="1" smtClean="0"/>
              <a:t>elválaszó</a:t>
            </a:r>
            <a:r>
              <a:rPr lang="hu-HU" sz="2200" dirty="0" smtClean="0"/>
              <a:t> szerepet is játszanak.  A felhasznált bőr egy hónapos humánusan megölt patkányoktól származott.</a:t>
            </a:r>
          </a:p>
          <a:p>
            <a:r>
              <a:rPr lang="hu-HU" sz="2200" dirty="0" smtClean="0"/>
              <a:t>A </a:t>
            </a:r>
            <a:r>
              <a:rPr lang="hu-HU" sz="2200" dirty="0" err="1" smtClean="0"/>
              <a:t>korrózív</a:t>
            </a:r>
            <a:r>
              <a:rPr lang="hu-HU" sz="2200" dirty="0" smtClean="0"/>
              <a:t> anyagok a normál szaruhártya elvékonyodását és fedő képesség elvesztését okozzák, mely  a </a:t>
            </a:r>
            <a:r>
              <a:rPr lang="hu-HU" sz="2200" dirty="0" err="1" smtClean="0"/>
              <a:t>TER</a:t>
            </a:r>
            <a:r>
              <a:rPr lang="hu-HU" sz="2200" dirty="0" smtClean="0"/>
              <a:t> mérés során egy küszöbérték  alá való csökkenéssel jár. Ez a levágási érték </a:t>
            </a:r>
            <a:r>
              <a:rPr lang="hu-HU" sz="2200" dirty="0" err="1" smtClean="0"/>
              <a:t>5k</a:t>
            </a:r>
            <a:r>
              <a:rPr lang="el-GR" sz="2200" dirty="0" smtClean="0"/>
              <a:t>Ω</a:t>
            </a:r>
            <a:r>
              <a:rPr lang="hu-HU" sz="2200" dirty="0" err="1" smtClean="0"/>
              <a:t>-ban</a:t>
            </a:r>
            <a:r>
              <a:rPr lang="hu-HU" sz="2200" dirty="0" smtClean="0"/>
              <a:t> lett megállapítva. Általában a </a:t>
            </a:r>
            <a:r>
              <a:rPr lang="hu-HU" sz="2200" dirty="0" err="1" smtClean="0"/>
              <a:t>nem-korrózív</a:t>
            </a:r>
            <a:r>
              <a:rPr lang="hu-HU" sz="2200" dirty="0" smtClean="0"/>
              <a:t> csak irritáló (vagy az sem) anyagoknál a teszt eredmények nem csökkenek </a:t>
            </a:r>
            <a:r>
              <a:rPr lang="hu-HU" sz="2200" dirty="0" err="1" smtClean="0"/>
              <a:t>5k</a:t>
            </a:r>
            <a:r>
              <a:rPr lang="el-GR" sz="2200" dirty="0" smtClean="0"/>
              <a:t>Ω</a:t>
            </a:r>
            <a:r>
              <a:rPr lang="hu-HU" sz="2200" dirty="0" smtClean="0"/>
              <a:t> alá.</a:t>
            </a:r>
          </a:p>
          <a:p>
            <a:r>
              <a:rPr lang="hu-HU" sz="2200" dirty="0" smtClean="0"/>
              <a:t>A módszer egy festési eljárást is magában foglal, a jó mérési értékek érdekében az </a:t>
            </a:r>
            <a:r>
              <a:rPr lang="hu-HU" sz="2200" dirty="0" err="1" smtClean="0"/>
              <a:t>5k</a:t>
            </a:r>
            <a:r>
              <a:rPr lang="el-GR" sz="2200" dirty="0" smtClean="0"/>
              <a:t>Ω</a:t>
            </a:r>
            <a:r>
              <a:rPr lang="hu-HU" sz="2200" dirty="0" err="1" smtClean="0"/>
              <a:t>-os</a:t>
            </a:r>
            <a:r>
              <a:rPr lang="hu-HU" sz="2200" dirty="0" smtClean="0"/>
              <a:t> értékek körül. Ez a festés határozza meg az ionos </a:t>
            </a:r>
            <a:r>
              <a:rPr lang="hu-HU" sz="2200" dirty="0" err="1" smtClean="0"/>
              <a:t>permeabilitást</a:t>
            </a:r>
            <a:r>
              <a:rPr lang="hu-HU" sz="2200" dirty="0" smtClean="0"/>
              <a:t>, mely emelkedhet a szaruhártya pusztulása miatt.</a:t>
            </a:r>
            <a:endParaRPr lang="hu-HU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/>
          </a:bodyPr>
          <a:lstStyle/>
          <a:p>
            <a:r>
              <a:rPr lang="hu-HU" sz="4800" b="1" u="sng" dirty="0" smtClean="0">
                <a:solidFill>
                  <a:schemeClr val="accent6">
                    <a:lumMod val="50000"/>
                  </a:schemeClr>
                </a:solidFill>
              </a:rPr>
              <a:t>Az eljárás</a:t>
            </a:r>
            <a:endParaRPr lang="hu-HU" sz="48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200" u="sng" dirty="0" smtClean="0"/>
              <a:t>Az állatok</a:t>
            </a:r>
          </a:p>
          <a:p>
            <a:r>
              <a:rPr lang="hu-HU" sz="2200" dirty="0" smtClean="0"/>
              <a:t>A patkány a választott faj, a bőrük érzékenysége a vegyszerekre már sokat vizsgált. A koruk és a származásuk fontos az állatoknak, hogy biztosak legyünk benne, hogy a felnőtt kori szőrzetük  még nem kezdődött el. </a:t>
            </a:r>
          </a:p>
          <a:p>
            <a:r>
              <a:rPr lang="hu-HU" sz="2200" dirty="0" smtClean="0"/>
              <a:t>A háti és két oldali szőrt óvatosan távolítják el egy kis pengével  a hozzávetőleg 22 napos hím vagy nőstény patkányokról. Ezután a megtisztított bőrfelületet óvatosan mossák antibiotikumos oldattal (pl.: sztreptomicin, penicillin stb.). Az állatokat az első mosást követően 3-4 nappal újra megmossák, majd három napon belül fel is használják.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hu-HU" sz="2200" u="sng" dirty="0" smtClean="0"/>
              <a:t>A bőrlemezek előkészítése</a:t>
            </a:r>
            <a:endParaRPr lang="hu-HU" sz="2200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r>
              <a:rPr lang="hu-HU" sz="2200" dirty="0" smtClean="0"/>
              <a:t>Az állatokat 28-30 napos korukban kell elaltatni. A bőröket lenyúzzák, és a bőr alatti zsírréteget gondosan eltávolítják. A bőrlemezek 20 mm-es négyzetekben távolítják el, majd tárolják ha szükséges.</a:t>
            </a:r>
          </a:p>
          <a:p>
            <a:r>
              <a:rPr lang="hu-HU" sz="2200" dirty="0" smtClean="0"/>
              <a:t>Minden egyes bőrlemezt </a:t>
            </a:r>
            <a:r>
              <a:rPr lang="hu-HU" sz="2200" dirty="0" err="1" smtClean="0"/>
              <a:t>PTFE</a:t>
            </a:r>
            <a:r>
              <a:rPr lang="hu-HU" sz="2200" dirty="0" smtClean="0"/>
              <a:t> csőbe teszik, úgy hogy a végeik fedjék egymást és az epidermisz érintkezzen a csővel (1. ábra).  A cső végén gumi gyűrűvel rögzítik a bőrt., majd óvatosan lezárják vazelinnel. A csövet egy  csattal rögzítjük a </a:t>
            </a:r>
            <a:r>
              <a:rPr lang="hu-HU" sz="2200" dirty="0" err="1" smtClean="0"/>
              <a:t>MgSO4</a:t>
            </a:r>
            <a:r>
              <a:rPr lang="hu-HU" sz="2200" dirty="0" smtClean="0"/>
              <a:t> oldatos kamrában.  A bőröknek teljesen el kell merülniük az oldatban.</a:t>
            </a:r>
          </a:p>
          <a:p>
            <a:r>
              <a:rPr lang="hu-HU" sz="2200" dirty="0" smtClean="0"/>
              <a:t>Egy állatról 10-15 bőrlemezt lehet </a:t>
            </a:r>
            <a:r>
              <a:rPr lang="hu-HU" sz="2200" dirty="0" err="1" smtClean="0"/>
              <a:t>eltávolítan.i</a:t>
            </a:r>
            <a:endParaRPr lang="hu-HU" sz="2200" dirty="0" smtClean="0"/>
          </a:p>
          <a:p>
            <a:r>
              <a:rPr lang="hu-HU" sz="2200" dirty="0" smtClean="0"/>
              <a:t>A teszt megkezdése előtt ,  minőség ellenőrző mérést kell végezni. Két bőrlemeznek mérjük az ellenállását (állatonként), ha </a:t>
            </a:r>
            <a:r>
              <a:rPr lang="hu-HU" sz="2200" dirty="0" err="1" smtClean="0"/>
              <a:t>10k</a:t>
            </a:r>
            <a:r>
              <a:rPr lang="el-GR" sz="2200" dirty="0" smtClean="0"/>
              <a:t>Ω</a:t>
            </a:r>
            <a:r>
              <a:rPr lang="hu-HU" sz="2200" dirty="0" smtClean="0"/>
              <a:t> alatti az eredmény  a bőr ki kell dobni.</a:t>
            </a:r>
            <a:endParaRPr lang="hu-HU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algn="l"/>
            <a:r>
              <a:rPr lang="hu-HU" sz="2200" u="sng" dirty="0" smtClean="0"/>
              <a:t>A teszt és vezérlőanyagok alkalmazása</a:t>
            </a:r>
            <a:endParaRPr lang="hu-HU" sz="2200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r>
              <a:rPr lang="hu-HU" sz="2200" dirty="0" smtClean="0"/>
              <a:t>Egyidejű pozitív és negatív ellenőrző anyagokat kellene mindegyik tanulmánynál használni, hogy biztosított legyen a megfelelő kísérleti modell előállítása.  Ugyanazon állat bőrlemezeit érdemes használni.  A javasolt anyagok </a:t>
            </a:r>
            <a:r>
              <a:rPr lang="hu-HU" sz="2200" dirty="0" err="1" smtClean="0"/>
              <a:t>10M-os</a:t>
            </a:r>
            <a:r>
              <a:rPr lang="hu-HU" sz="2200" dirty="0" smtClean="0"/>
              <a:t> </a:t>
            </a:r>
            <a:r>
              <a:rPr lang="hu-HU" sz="2200" dirty="0" err="1" smtClean="0"/>
              <a:t>HCL</a:t>
            </a:r>
            <a:r>
              <a:rPr lang="hu-HU" sz="2200" dirty="0" smtClean="0"/>
              <a:t> és desztillált víz, külön-külön.</a:t>
            </a:r>
          </a:p>
          <a:p>
            <a:r>
              <a:rPr lang="hu-HU" sz="2200" dirty="0" smtClean="0"/>
              <a:t>Folyékony teszt anyagokból 150</a:t>
            </a:r>
            <a:r>
              <a:rPr lang="el-GR" sz="2200" dirty="0" smtClean="0"/>
              <a:t>μ</a:t>
            </a:r>
            <a:r>
              <a:rPr lang="hu-HU" sz="2200" dirty="0" smtClean="0"/>
              <a:t>l-t viszünk fel egyenletesen az epidermisz felületre a csövön belül. Szilárd anyagok esetében finoman kell eloszlatni a bőrön, úgy hogy azt teljesen lefedje. Ioncserélt vizet csepegtetünk a szilárd felületre, és érdemes 30 fokra melegíteni az anyagot, a maximális érintkezés érdekében. </a:t>
            </a:r>
          </a:p>
          <a:p>
            <a:r>
              <a:rPr lang="hu-HU" sz="2200" dirty="0" smtClean="0"/>
              <a:t>Három bőrlemezt használunk mérésenként és egy ellenőrző anyagosat. A vizsgált anyagot 24 órára viszik fel a bőrre szobahőmérsékleten,  majd 30 fokos csapvízzel teljesen lemossák. </a:t>
            </a:r>
            <a:endParaRPr lang="hu-HU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pPr algn="l"/>
            <a:r>
              <a:rPr lang="hu-HU" sz="2200" u="sng" dirty="0" smtClean="0"/>
              <a:t>A </a:t>
            </a:r>
            <a:r>
              <a:rPr lang="hu-HU" sz="2200" u="sng" dirty="0" err="1" smtClean="0"/>
              <a:t>TER</a:t>
            </a:r>
            <a:r>
              <a:rPr lang="hu-HU" sz="2200" u="sng" dirty="0" smtClean="0"/>
              <a:t> eljárás</a:t>
            </a:r>
            <a:endParaRPr lang="hu-HU" sz="2200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r>
              <a:rPr lang="hu-HU" sz="2000" dirty="0" smtClean="0"/>
              <a:t>A impedanciáját alacsony feszültséggel mérik, </a:t>
            </a:r>
            <a:r>
              <a:rPr lang="hu-HU" sz="2000" dirty="0" err="1" smtClean="0"/>
              <a:t>Wheatstone</a:t>
            </a:r>
            <a:r>
              <a:rPr lang="hu-HU" sz="2000" dirty="0" smtClean="0"/>
              <a:t> hidat használva. A híd működési paraméterei: 1-3 V feszültség, 50-1000 Hz frekvencia, 0,</a:t>
            </a:r>
            <a:r>
              <a:rPr lang="hu-HU" sz="2000" dirty="0" err="1" smtClean="0"/>
              <a:t>1-30k</a:t>
            </a:r>
            <a:r>
              <a:rPr lang="el-GR" sz="2000" dirty="0" smtClean="0"/>
              <a:t>Ω</a:t>
            </a:r>
            <a:r>
              <a:rPr lang="hu-HU" sz="2000" dirty="0" smtClean="0"/>
              <a:t> mérési tartomány. A híd állandói:  indukció </a:t>
            </a:r>
            <a:r>
              <a:rPr lang="hu-HU" sz="2000" dirty="0" err="1" smtClean="0"/>
              <a:t>2000H</a:t>
            </a:r>
            <a:r>
              <a:rPr lang="hu-HU" sz="2000" dirty="0" smtClean="0"/>
              <a:t>, kapacitás </a:t>
            </a:r>
            <a:r>
              <a:rPr lang="hu-HU" sz="2000" dirty="0" err="1" smtClean="0"/>
              <a:t>2mF</a:t>
            </a:r>
            <a:r>
              <a:rPr lang="hu-HU" sz="2000" dirty="0" smtClean="0"/>
              <a:t>, ellenállás </a:t>
            </a:r>
            <a:r>
              <a:rPr lang="hu-HU" sz="2000" dirty="0" err="1" smtClean="0"/>
              <a:t>2M</a:t>
            </a:r>
            <a:r>
              <a:rPr lang="el-GR" sz="2000" dirty="0" smtClean="0"/>
              <a:t>Ω</a:t>
            </a:r>
            <a:r>
              <a:rPr lang="hu-HU" sz="2000" dirty="0" smtClean="0"/>
              <a:t>,  frekvencia </a:t>
            </a:r>
            <a:r>
              <a:rPr lang="hu-HU" sz="2000" dirty="0" err="1" smtClean="0"/>
              <a:t>100Hz</a:t>
            </a:r>
            <a:r>
              <a:rPr lang="hu-HU" sz="2000" dirty="0" smtClean="0"/>
              <a:t> vagy </a:t>
            </a:r>
            <a:r>
              <a:rPr lang="hu-HU" sz="2000" dirty="0" err="1" smtClean="0"/>
              <a:t>1kHz</a:t>
            </a:r>
            <a:r>
              <a:rPr lang="hu-HU" sz="2000" dirty="0" smtClean="0"/>
              <a:t>, soros vagy párhuzamos értékeket használva.</a:t>
            </a:r>
          </a:p>
          <a:p>
            <a:r>
              <a:rPr lang="hu-HU" sz="2000" dirty="0" smtClean="0"/>
              <a:t>Az ellenállás mérés előtt, a bőr felületi feszültségének csökkentése érdekében megfelelő mennyiségű 70%-os etanollal borítjuk az epidermisz felületét. Az alkoholt pár másodperc múlva leöntik és a felületet </a:t>
            </a:r>
            <a:r>
              <a:rPr lang="hu-HU" sz="2000" dirty="0" err="1" smtClean="0"/>
              <a:t>3ml</a:t>
            </a:r>
            <a:r>
              <a:rPr lang="hu-HU" sz="2000" dirty="0" smtClean="0"/>
              <a:t> </a:t>
            </a:r>
            <a:r>
              <a:rPr lang="hu-HU" sz="2000" dirty="0" err="1" smtClean="0"/>
              <a:t>MdSO4</a:t>
            </a:r>
            <a:r>
              <a:rPr lang="hu-HU" sz="2000" dirty="0" smtClean="0"/>
              <a:t> oldattal hidratálják. </a:t>
            </a:r>
          </a:p>
          <a:p>
            <a:r>
              <a:rPr lang="hu-HU" sz="2000" dirty="0" smtClean="0"/>
              <a:t>Az elektródokat a bőr két oldalához helyezik és mérik az ellenállást k</a:t>
            </a:r>
            <a:r>
              <a:rPr lang="el-GR" sz="2000" dirty="0" smtClean="0"/>
              <a:t>Ω</a:t>
            </a:r>
            <a:r>
              <a:rPr lang="hu-HU" sz="2000" dirty="0" smtClean="0"/>
              <a:t>/bőrlemez egységekben (</a:t>
            </a:r>
            <a:r>
              <a:rPr lang="hu-HU" sz="2000" dirty="0" err="1" smtClean="0"/>
              <a:t>2.ábra</a:t>
            </a:r>
            <a:r>
              <a:rPr lang="hu-HU" sz="2000" dirty="0" smtClean="0"/>
              <a:t>). </a:t>
            </a:r>
          </a:p>
          <a:p>
            <a:r>
              <a:rPr lang="hu-HU" sz="2000" dirty="0" smtClean="0"/>
              <a:t>Ha a mért ellenállás nagyobb mint </a:t>
            </a:r>
            <a:r>
              <a:rPr lang="hu-HU" sz="2000" dirty="0" err="1" smtClean="0"/>
              <a:t>20k</a:t>
            </a:r>
            <a:r>
              <a:rPr lang="el-GR" sz="2000" dirty="0" smtClean="0"/>
              <a:t>Ω</a:t>
            </a:r>
            <a:r>
              <a:rPr lang="hu-HU" sz="2000" dirty="0" smtClean="0"/>
              <a:t>, akkor anyagmaradványok vannak valószínűleg a vizsgált felületen, melyeket akár el is távolíthatunk.</a:t>
            </a:r>
          </a:p>
          <a:p>
            <a:r>
              <a:rPr lang="hu-HU" sz="2000" dirty="0" smtClean="0"/>
              <a:t>A tesztkészülék tulajdonságai és dimenziói hatással lehetnek az elért eredményekre. Az </a:t>
            </a:r>
            <a:r>
              <a:rPr lang="hu-HU" sz="2000" dirty="0" err="1" smtClean="0"/>
              <a:t>5k</a:t>
            </a:r>
            <a:r>
              <a:rPr lang="el-GR" sz="2000" dirty="0" smtClean="0"/>
              <a:t>Ω</a:t>
            </a:r>
            <a:r>
              <a:rPr lang="hu-HU" sz="2000" dirty="0" err="1" smtClean="0"/>
              <a:t>-os</a:t>
            </a:r>
            <a:r>
              <a:rPr lang="hu-HU" sz="2000" dirty="0" smtClean="0"/>
              <a:t> küszöbérték az Ajánlásban leírtak szerint lett meghatározva.  Más mérési paraméterek és feltételek mellett más küszöbértéket kapunk. Ezért fontos a készülék megfelelő kalibrálása és a megfelelő referencia minták kiválasztása (1. táblázat).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hu-HU" sz="4000" dirty="0" smtClean="0">
                <a:solidFill>
                  <a:srgbClr val="FF0000"/>
                </a:solidFill>
              </a:rPr>
              <a:t>Festési Eljárások</a:t>
            </a:r>
            <a:endParaRPr lang="hu-HU" sz="4000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883153"/>
          </a:xfrm>
        </p:spPr>
        <p:txBody>
          <a:bodyPr>
            <a:normAutofit/>
          </a:bodyPr>
          <a:lstStyle/>
          <a:p>
            <a:r>
              <a:rPr lang="hu-HU" sz="2000" dirty="0" smtClean="0"/>
              <a:t>A  </a:t>
            </a:r>
            <a:r>
              <a:rPr lang="hu-HU" sz="2000" dirty="0" err="1" smtClean="0"/>
              <a:t>TER</a:t>
            </a:r>
            <a:r>
              <a:rPr lang="hu-HU" sz="2000" dirty="0" smtClean="0"/>
              <a:t> vizsgálat után a </a:t>
            </a:r>
            <a:r>
              <a:rPr lang="hu-HU" sz="2000" dirty="0" err="1" smtClean="0"/>
              <a:t>MgSO4-ot</a:t>
            </a:r>
            <a:r>
              <a:rPr lang="hu-HU" sz="2000" dirty="0" smtClean="0"/>
              <a:t> eltávolítjuk, és a bőrön gondosan megvizsgáljuk  a látható sérüléseket. Ha nincsenek számottevő sérülések, akkor az alábbi oldattal vonjuk be a felületet 2 órára:  150</a:t>
            </a:r>
            <a:r>
              <a:rPr lang="el-GR" sz="2000" dirty="0" smtClean="0"/>
              <a:t>μ</a:t>
            </a:r>
            <a:r>
              <a:rPr lang="hu-HU" sz="2000" dirty="0" smtClean="0"/>
              <a:t>l 10 v/v %-os </a:t>
            </a:r>
            <a:r>
              <a:rPr lang="hu-HU" sz="2000" dirty="0" err="1" smtClean="0"/>
              <a:t>sulforhodamine</a:t>
            </a:r>
            <a:r>
              <a:rPr lang="hu-HU" sz="2000" dirty="0" smtClean="0"/>
              <a:t> B desztillált víz, majd csapvízzel mossuk. Ezután a bőrlemezeket óvatosan eltávolítjuk a csőről, és egy üvegcsébe rakjuk melyben </a:t>
            </a:r>
            <a:r>
              <a:rPr lang="hu-HU" sz="2000" dirty="0" err="1" smtClean="0"/>
              <a:t>8ml</a:t>
            </a:r>
            <a:r>
              <a:rPr lang="hu-HU" sz="2000" dirty="0" smtClean="0"/>
              <a:t> ioncserélt vizet tettünk. Az üveget 5 percig rázatjuk, hogy az összes maradék festék kioldódjon. Majd  30 %-os </a:t>
            </a:r>
            <a:r>
              <a:rPr lang="hu-HU" sz="2000" dirty="0" err="1" smtClean="0"/>
              <a:t>SDS</a:t>
            </a:r>
            <a:r>
              <a:rPr lang="hu-HU" sz="2000" dirty="0" smtClean="0"/>
              <a:t> oldatba tesszük a lemezeket és újra rázatjuk 5 percig és 60 fokon </a:t>
            </a:r>
            <a:r>
              <a:rPr lang="hu-HU" sz="2000" dirty="0" err="1" smtClean="0"/>
              <a:t>inkubáljuk</a:t>
            </a:r>
            <a:r>
              <a:rPr lang="hu-HU" sz="2000" dirty="0" smtClean="0"/>
              <a:t>.</a:t>
            </a:r>
          </a:p>
          <a:p>
            <a:r>
              <a:rPr lang="hu-HU" sz="2000" dirty="0" smtClean="0"/>
              <a:t>Az inkubáció után, kivesszük leöntjük és a maradék </a:t>
            </a:r>
            <a:r>
              <a:rPr lang="hu-HU" sz="2000" dirty="0" err="1" smtClean="0"/>
              <a:t>oldatt</a:t>
            </a:r>
            <a:r>
              <a:rPr lang="hu-HU" sz="2000" dirty="0" smtClean="0"/>
              <a:t> centrifugálással távolítjuk el (8 perc, 21 fok). 1 ml mintát </a:t>
            </a:r>
            <a:r>
              <a:rPr lang="hu-HU" sz="2000" dirty="0" err="1" smtClean="0"/>
              <a:t>higítunk</a:t>
            </a:r>
            <a:r>
              <a:rPr lang="hu-HU" sz="2000" dirty="0" smtClean="0"/>
              <a:t> 1:5 arányban </a:t>
            </a:r>
            <a:r>
              <a:rPr lang="hu-HU" sz="2000" dirty="0" err="1" smtClean="0"/>
              <a:t>SDS</a:t>
            </a:r>
            <a:r>
              <a:rPr lang="hu-HU" sz="2000" dirty="0" smtClean="0"/>
              <a:t> oldattal. Az optimális sűrűséget (</a:t>
            </a:r>
            <a:r>
              <a:rPr lang="hu-HU" sz="2000" dirty="0" err="1" smtClean="0"/>
              <a:t>OS</a:t>
            </a:r>
            <a:r>
              <a:rPr lang="hu-HU" sz="2000" dirty="0" smtClean="0"/>
              <a:t>) </a:t>
            </a:r>
            <a:r>
              <a:rPr lang="hu-HU" sz="2000" dirty="0" err="1" smtClean="0"/>
              <a:t>565nm-en</a:t>
            </a:r>
            <a:r>
              <a:rPr lang="hu-HU" sz="2000" dirty="0" smtClean="0"/>
              <a:t> mérjük.</a:t>
            </a:r>
          </a:p>
          <a:p>
            <a:r>
              <a:rPr lang="hu-HU" sz="2000" u="sng" dirty="0" smtClean="0"/>
              <a:t>A festéktartalom számítása: </a:t>
            </a:r>
            <a:r>
              <a:rPr lang="hu-HU" sz="2000" dirty="0" smtClean="0"/>
              <a:t> a </a:t>
            </a:r>
            <a:r>
              <a:rPr lang="hu-HU" sz="2000" dirty="0" err="1" smtClean="0"/>
              <a:t>sulforhodamine</a:t>
            </a:r>
            <a:r>
              <a:rPr lang="hu-HU" sz="2000" dirty="0" smtClean="0"/>
              <a:t> B tartalmat az </a:t>
            </a:r>
            <a:r>
              <a:rPr lang="hu-HU" sz="2000" dirty="0" err="1" smtClean="0"/>
              <a:t>OS</a:t>
            </a:r>
            <a:r>
              <a:rPr lang="hu-HU" sz="2000" dirty="0" smtClean="0"/>
              <a:t> értékből számítjuk. Az anyag törésmutatója </a:t>
            </a:r>
            <a:r>
              <a:rPr lang="hu-HU" sz="2000" dirty="0" err="1" smtClean="0"/>
              <a:t>565nm-en</a:t>
            </a:r>
            <a:r>
              <a:rPr lang="hu-HU" sz="2000" dirty="0" smtClean="0"/>
              <a:t> 8,7*10^4, molekulatömege: 580. A festék tartalmat minden egyes bőrlemezhez egy megfelelő kalibrációs görbéből meghatározható, majd durván kiszámolható.</a:t>
            </a:r>
            <a:endParaRPr lang="hu-HU" sz="2000" u="sng" dirty="0" smtClean="0"/>
          </a:p>
          <a:p>
            <a:endParaRPr lang="hu-H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1305</Words>
  <Application>Microsoft Office PowerPoint</Application>
  <PresentationFormat>Diavetítés a képernyőre (4:3 oldalarány)</PresentationFormat>
  <Paragraphs>95</Paragraphs>
  <Slides>15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Office-téma</vt:lpstr>
      <vt:lpstr>OECD ajánlás vegyi anyagok vizsgálatára</vt:lpstr>
      <vt:lpstr>Bevezetés</vt:lpstr>
      <vt:lpstr>Kezdeti megfontolások</vt:lpstr>
      <vt:lpstr>A teszt elve</vt:lpstr>
      <vt:lpstr>Az eljárás</vt:lpstr>
      <vt:lpstr>A bőrlemezek előkészítése</vt:lpstr>
      <vt:lpstr>A teszt és vezérlőanyagok alkalmazása</vt:lpstr>
      <vt:lpstr>A TER eljárás</vt:lpstr>
      <vt:lpstr>Festési Eljárások</vt:lpstr>
      <vt:lpstr>Eredmények értékelése</vt:lpstr>
      <vt:lpstr>Adatok és a beszámoló</vt:lpstr>
      <vt:lpstr> </vt:lpstr>
      <vt:lpstr>1. Táblázat</vt:lpstr>
      <vt:lpstr>1. Ábra</vt:lpstr>
      <vt:lpstr>2. Ábra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OECD ajánlás vegyi anyagok vizsgálatára</dc:title>
  <dc:creator>Windows XP</dc:creator>
  <cp:lastModifiedBy>Windows XP</cp:lastModifiedBy>
  <cp:revision>41</cp:revision>
  <dcterms:created xsi:type="dcterms:W3CDTF">2011-04-27T09:48:46Z</dcterms:created>
  <dcterms:modified xsi:type="dcterms:W3CDTF">2011-05-02T10:54:49Z</dcterms:modified>
</cp:coreProperties>
</file>