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38"/>
  </p:notesMasterIdLst>
  <p:sldIdLst>
    <p:sldId id="256" r:id="rId2"/>
    <p:sldId id="257" r:id="rId3"/>
    <p:sldId id="262" r:id="rId4"/>
    <p:sldId id="268" r:id="rId5"/>
    <p:sldId id="270" r:id="rId6"/>
    <p:sldId id="299" r:id="rId7"/>
    <p:sldId id="305" r:id="rId8"/>
    <p:sldId id="277" r:id="rId9"/>
    <p:sldId id="258" r:id="rId10"/>
    <p:sldId id="290" r:id="rId11"/>
    <p:sldId id="259" r:id="rId12"/>
    <p:sldId id="272" r:id="rId13"/>
    <p:sldId id="283" r:id="rId14"/>
    <p:sldId id="292" r:id="rId15"/>
    <p:sldId id="284" r:id="rId16"/>
    <p:sldId id="271" r:id="rId17"/>
    <p:sldId id="285" r:id="rId18"/>
    <p:sldId id="286" r:id="rId19"/>
    <p:sldId id="295" r:id="rId20"/>
    <p:sldId id="302" r:id="rId21"/>
    <p:sldId id="300" r:id="rId22"/>
    <p:sldId id="301" r:id="rId23"/>
    <p:sldId id="303" r:id="rId24"/>
    <p:sldId id="287" r:id="rId25"/>
    <p:sldId id="288" r:id="rId26"/>
    <p:sldId id="260" r:id="rId27"/>
    <p:sldId id="261" r:id="rId28"/>
    <p:sldId id="291" r:id="rId29"/>
    <p:sldId id="297" r:id="rId30"/>
    <p:sldId id="298" r:id="rId31"/>
    <p:sldId id="278" r:id="rId32"/>
    <p:sldId id="282" r:id="rId33"/>
    <p:sldId id="280" r:id="rId34"/>
    <p:sldId id="294" r:id="rId35"/>
    <p:sldId id="289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3" autoAdjust="0"/>
    <p:restoredTop sz="94660"/>
  </p:normalViewPr>
  <p:slideViewPr>
    <p:cSldViewPr snapToObjects="1">
      <p:cViewPr varScale="1">
        <p:scale>
          <a:sx n="88" d="100"/>
          <a:sy n="8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3A398-74E2-AA45-93C8-3D57EF8D0096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A508A-933E-8645-8B67-AE315A901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A508A-933E-8645-8B67-AE315A9017F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alibri" pitchFamily="-110" charset="0"/>
              </a:rPr>
              <a:t>Close up of the grid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6172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z="1600">
                <a:latin typeface="Calibri" pitchFamily="-110" charset="0"/>
              </a:rPr>
              <a:t>This screen shows a subset of the orignal basket of Brake Cleaners, where the ‘nastiest’ products have been deselected due to high scores, based on risks associated with the selected endpoints and associated lists.</a:t>
            </a:r>
          </a:p>
          <a:p>
            <a:pPr eaLnBrk="1" hangingPunct="1"/>
            <a:r>
              <a:rPr lang="en-US" sz="1600">
                <a:latin typeface="Calibri" pitchFamily="-110" charset="0"/>
              </a:rPr>
              <a:t>The remaining product grouping is more manageable and allows for further evaluation and decision making. </a:t>
            </a:r>
          </a:p>
          <a:p>
            <a:pPr eaLnBrk="1" hangingPunct="1"/>
            <a:endParaRPr lang="en-US" sz="1600">
              <a:latin typeface="Calibri" pitchFamily="-110" charset="0"/>
            </a:endParaRPr>
          </a:p>
          <a:p>
            <a:pPr eaLnBrk="1" hangingPunct="1"/>
            <a:r>
              <a:rPr lang="en-US" sz="1600">
                <a:latin typeface="Calibri" pitchFamily="-110" charset="0"/>
              </a:rPr>
              <a:t>For a government organization, this screening process could very easily be tailored to identify all priority chemicals and in turn, create a ‘preferred products’ list, as well as a ‘non preferred’ product list that could be updated and real time, allowing for companies who reformulate to be rewarded and recognized through immediate market presence and government acknowledgement – all of this helps to </a:t>
            </a:r>
          </a:p>
          <a:p>
            <a:pPr eaLnBrk="1" hangingPunct="1"/>
            <a:r>
              <a:rPr lang="en-US" sz="1600">
                <a:latin typeface="Calibri" pitchFamily="-110" charset="0"/>
              </a:rPr>
              <a:t>1 – reduce toxins in the environment</a:t>
            </a:r>
          </a:p>
          <a:p>
            <a:pPr eaLnBrk="1" hangingPunct="1"/>
            <a:r>
              <a:rPr lang="en-US" sz="1600">
                <a:latin typeface="Calibri" pitchFamily="-110" charset="0"/>
              </a:rPr>
              <a:t>2 – drive improvements in products as companies look to eliminate toxins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33-EAB5-8148-8EAD-80C98719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09C933-EAB5-8148-8EAD-80C98719C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33-EAB5-8148-8EAD-80C98719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33-EAB5-8148-8EAD-80C98719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33-EAB5-8148-8EAD-80C98719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33-EAB5-8148-8EAD-80C98719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33-EAB5-8148-8EAD-80C98719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33-EAB5-8148-8EAD-80C98719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33-EAB5-8148-8EAD-80C98719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C933-EAB5-8148-8EAD-80C98719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BCA3CF0F-8FB6-5741-93DA-103058C62A0A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09C933-EAB5-8148-8EAD-80C98719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DOE/EFCOG Meeting 3/17/10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JCarterConsulting.net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609C933-EAB5-8148-8EAD-80C98719C2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nni@jcarterconsulting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://www.whatsinsidescjohnson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ustainabilityconsortium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environment/academic/wizard/greenChemWiz5.html" TargetMode="External"/><Relationship Id="rId2" Type="http://schemas.openxmlformats.org/officeDocument/2006/relationships/hyperlink" Target="http://yosemite1.epa.gov/oppt/eppstand2.nsf/Pages/DisplayAisle.html?Open&amp;Hardware%20Store&amp;Chemicals&amp;Type=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chemex.org/" TargetMode="External"/><Relationship Id="rId2" Type="http://schemas.openxmlformats.org/officeDocument/2006/relationships/hyperlink" Target="http://www.fedcenter.gov/Documents/index.cfm?id=11767&amp;pge_prg_id=2025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a.gov/dfe/index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th.ac.uk/mech-eng/sert/embodied/" TargetMode="External"/><Relationship Id="rId2" Type="http://schemas.openxmlformats.org/officeDocument/2006/relationships/hyperlink" Target="https://green-gsa.nobli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rel.gov/lci/database/default.asp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eiolca.net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l.nist.gov/programs/slim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dsg/hazcom/gh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743200"/>
            <a:ext cx="8915400" cy="1828799"/>
          </a:xfrm>
        </p:spPr>
        <p:txBody>
          <a:bodyPr/>
          <a:lstStyle/>
          <a:p>
            <a:r>
              <a:rPr lang="en-US" sz="3800" dirty="0" smtClean="0"/>
              <a:t>Using Chemical Lifecycle Management </a:t>
            </a:r>
            <a:br>
              <a:rPr lang="en-US" sz="3800" dirty="0" smtClean="0"/>
            </a:br>
            <a:r>
              <a:rPr lang="en-US" sz="3800" dirty="0" smtClean="0"/>
              <a:t>to Minimize the Environmental Footprint of Operations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4648200"/>
            <a:ext cx="8193024" cy="1444752"/>
          </a:xfrm>
        </p:spPr>
        <p:txBody>
          <a:bodyPr/>
          <a:lstStyle/>
          <a:p>
            <a:r>
              <a:rPr lang="en-US" sz="2000" b="1" dirty="0" smtClean="0"/>
              <a:t>Presented at the DOE/EFCOG Chemical Management Workshop</a:t>
            </a:r>
          </a:p>
          <a:p>
            <a:r>
              <a:rPr lang="en-US" sz="2000" b="1" dirty="0" smtClean="0"/>
              <a:t>March 17, 2010</a:t>
            </a:r>
          </a:p>
          <a:p>
            <a:r>
              <a:rPr lang="en-US" dirty="0" smtClean="0"/>
              <a:t>Jennifer Carter, LEED AP, ABCP</a:t>
            </a:r>
          </a:p>
          <a:p>
            <a:r>
              <a:rPr lang="en-US" dirty="0" err="1" smtClean="0"/>
              <a:t>JCarter</a:t>
            </a:r>
            <a:r>
              <a:rPr lang="en-US" dirty="0" smtClean="0"/>
              <a:t> Consulting, LLC</a:t>
            </a:r>
          </a:p>
          <a:p>
            <a:r>
              <a:rPr lang="en-US" sz="1400" dirty="0" smtClean="0">
                <a:hlinkClick r:id="rId2"/>
              </a:rPr>
              <a:t>jenni@jcarterconsulting.net</a:t>
            </a:r>
            <a:endParaRPr lang="hu-HU" sz="1400" dirty="0" smtClean="0"/>
          </a:p>
          <a:p>
            <a:r>
              <a:rPr lang="hu-HU" sz="1400" i="1" dirty="0" err="1" smtClean="0"/>
              <a:t>www.hss.energy.gov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905000"/>
            <a:ext cx="7612064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There will be competing factors (safety vs. environmental toxicity vs. GHG… not to mention efficacy and cost). 	</a:t>
            </a:r>
          </a:p>
          <a:p>
            <a:pPr marL="342900" lvl="1" indent="-342900">
              <a:spcBef>
                <a:spcPts val="2000"/>
              </a:spcBef>
            </a:pPr>
            <a:r>
              <a:rPr lang="en-US" sz="2800" dirty="0" smtClean="0"/>
              <a:t>MSDS and Chemical Inventory Software not environmentally robust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sz="2378" dirty="0" smtClean="0"/>
              <a:t>Environmental footprint attributes often not known by suppliers</a:t>
            </a:r>
          </a:p>
          <a:p>
            <a:pPr marL="342900" lvl="1" indent="-342900">
              <a:spcBef>
                <a:spcPts val="2000"/>
              </a:spcBef>
            </a:pPr>
            <a:r>
              <a:rPr lang="en-US" sz="2800" dirty="0" smtClean="0"/>
              <a:t>Your data includes only what you already buy</a:t>
            </a:r>
          </a:p>
          <a:p>
            <a:r>
              <a:rPr lang="en-US" sz="2800" dirty="0" smtClean="0"/>
              <a:t>Difficult to determine when you’ve </a:t>
            </a:r>
            <a:r>
              <a:rPr lang="en-US" sz="2800" i="1" dirty="0" smtClean="0"/>
              <a:t>reached </a:t>
            </a:r>
            <a:r>
              <a:rPr lang="en-US" sz="2800" dirty="0" smtClean="0"/>
              <a:t> “Green” or “Sustainable” or “Environmentally Preferable”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is Industry Doing?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5559425" cy="41820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According to an October ‘09 </a:t>
            </a:r>
            <a:r>
              <a:rPr lang="en-US" dirty="0" err="1" smtClean="0"/>
              <a:t>greenbiz.com</a:t>
            </a:r>
            <a:r>
              <a:rPr lang="en-US" dirty="0" smtClean="0"/>
              <a:t> survey, inbound material supplies are screened for ‘green’ attributes by:  </a:t>
            </a:r>
          </a:p>
          <a:p>
            <a:pPr lvl="1"/>
            <a:r>
              <a:rPr lang="en-US" dirty="0" smtClean="0"/>
              <a:t>73% of basic materials firms (chemicals, metals, oil and gas, and specialty chemicals) </a:t>
            </a:r>
          </a:p>
          <a:p>
            <a:pPr lvl="1"/>
            <a:r>
              <a:rPr lang="en-US" dirty="0" smtClean="0"/>
              <a:t>58% of office products distributors</a:t>
            </a:r>
          </a:p>
          <a:p>
            <a:pPr lvl="1"/>
            <a:r>
              <a:rPr lang="en-US" dirty="0" smtClean="0"/>
              <a:t>53% of consumer goods manufacturers</a:t>
            </a:r>
          </a:p>
          <a:p>
            <a:pPr lvl="1"/>
            <a:r>
              <a:rPr lang="en-US" dirty="0" smtClean="0"/>
              <a:t>52% of industrial goods manufacturers  </a:t>
            </a:r>
          </a:p>
          <a:p>
            <a:pPr lvl="1"/>
            <a:r>
              <a:rPr lang="en-US" dirty="0" smtClean="0"/>
              <a:t>48% of technology companies</a:t>
            </a:r>
            <a:endParaRPr lang="en-US" dirty="0"/>
          </a:p>
        </p:txBody>
      </p:sp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828800"/>
            <a:ext cx="2433637" cy="947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Industry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59% of surveyed companies said they have a Green procurement policy and/or include green criteria in </a:t>
            </a:r>
            <a:r>
              <a:rPr lang="en-US" dirty="0" err="1" smtClean="0"/>
              <a:t>RFPs</a:t>
            </a:r>
            <a:endParaRPr lang="en-US" dirty="0" smtClean="0"/>
          </a:p>
          <a:p>
            <a:r>
              <a:rPr lang="en-US" dirty="0" smtClean="0"/>
              <a:t>44% of large companies assess supplier environmental performance, and 36% audit their suppliers. </a:t>
            </a:r>
          </a:p>
          <a:p>
            <a:pPr lvl="1"/>
            <a:r>
              <a:rPr lang="en-US" dirty="0" smtClean="0"/>
              <a:t>ISO 14001 identified as a leading factor for companies &gt;$1B; published CSR or sustainability reports for smaller companies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52400"/>
            <a:ext cx="7612063" cy="1417638"/>
          </a:xfrm>
        </p:spPr>
        <p:txBody>
          <a:bodyPr/>
          <a:lstStyle/>
          <a:p>
            <a:r>
              <a:rPr lang="en-US" sz="4000" dirty="0" smtClean="0"/>
              <a:t>Who are the Industry Leaders?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 Goods Manufacturers: Nike, GM, GE, HP, Apple, SC Johnson, 3M, Pfizer, Kodak, Intel</a:t>
            </a:r>
          </a:p>
          <a:p>
            <a:r>
              <a:rPr lang="en-US" dirty="0" smtClean="0"/>
              <a:t>The ultimate distribution channel: </a:t>
            </a:r>
            <a:r>
              <a:rPr lang="en-US" b="1" dirty="0" smtClean="0"/>
              <a:t>Wal-Mart</a:t>
            </a:r>
          </a:p>
          <a:p>
            <a:pPr>
              <a:buNone/>
            </a:pPr>
            <a:r>
              <a:rPr lang="en-US" dirty="0" smtClean="0"/>
              <a:t>Driving forces = Market forces</a:t>
            </a:r>
          </a:p>
          <a:p>
            <a:pPr lvl="1"/>
            <a:r>
              <a:rPr lang="en-US" dirty="0" smtClean="0"/>
              <a:t>Preventing market access disruption caused by restricted substance presence in product</a:t>
            </a:r>
          </a:p>
          <a:p>
            <a:pPr lvl="1"/>
            <a:r>
              <a:rPr lang="en-US" dirty="0" smtClean="0"/>
              <a:t>Support claims of “Green” or “Environmentally Preferable” and attainment of applicable labels/ certifications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Industry Leaders, cont’d.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Nike, SC Johnson, and HP chemical management programs are described in Green Chemistry in Commerce Council (GC3) Case Study “Gathering Chemical Information &amp;  Advancing Safer Chemistry in Complex Supply Chains” </a:t>
            </a:r>
            <a:r>
              <a:rPr lang="en-US" sz="1400" dirty="0" smtClean="0"/>
              <a:t>Lowell Center for Sustainable Production, UMass Lowell</a:t>
            </a:r>
          </a:p>
          <a:p>
            <a:r>
              <a:rPr lang="en-US" dirty="0" smtClean="0"/>
              <a:t>Common themes to the chemical management approaches used by these three companies:  </a:t>
            </a:r>
          </a:p>
          <a:p>
            <a:pPr lvl="2"/>
            <a:r>
              <a:rPr lang="en-US" dirty="0" smtClean="0"/>
              <a:t>Customized data management systems (not just lists) with product-specific capability;  </a:t>
            </a:r>
          </a:p>
          <a:p>
            <a:pPr lvl="2"/>
            <a:r>
              <a:rPr lang="en-US" dirty="0" smtClean="0"/>
              <a:t>Years-long development cycles;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73625"/>
            <a:ext cx="8077200" cy="4755775"/>
          </a:xfrm>
        </p:spPr>
        <p:txBody>
          <a:bodyPr>
            <a:normAutofit/>
          </a:bodyPr>
          <a:lstStyle/>
          <a:p>
            <a:r>
              <a:rPr lang="en-US" dirty="0" smtClean="0"/>
              <a:t>Nike’s ‘Considered Index’ tool predicts product environmental footprint in design phase </a:t>
            </a:r>
          </a:p>
          <a:p>
            <a:pPr lvl="1"/>
            <a:r>
              <a:rPr lang="en-US" dirty="0" smtClean="0"/>
              <a:t>Solvent use, waste, materials and innovation for footwear; Waste, materials, garment treatments and innovation for apparel</a:t>
            </a:r>
          </a:p>
          <a:p>
            <a:pPr lvl="1"/>
            <a:r>
              <a:rPr lang="en-US" dirty="0" smtClean="0"/>
              <a:t>Restricted Substance List (RSL) tool has 9 distinct lists, including nanotechnology, packaging and toy-specific; materials restricted by legislation plus additional “Chemicals of Concern” Nike declares undesirable</a:t>
            </a:r>
          </a:p>
          <a:p>
            <a:pPr lvl="2"/>
            <a:r>
              <a:rPr lang="en-US" dirty="0" smtClean="0"/>
              <a:t>Testing and data management system for supplier compliance.</a:t>
            </a:r>
          </a:p>
          <a:p>
            <a:pPr lvl="2"/>
            <a:r>
              <a:rPr lang="en-US" dirty="0" smtClean="0"/>
              <a:t>Chemical evaluation system for possible addition to RSL and/or need for environmentally preferred substitutes</a:t>
            </a:r>
          </a:p>
          <a:p>
            <a:endParaRPr lang="en-US" dirty="0"/>
          </a:p>
        </p:txBody>
      </p:sp>
      <p:pic>
        <p:nvPicPr>
          <p:cNvPr id="4" name="Picture 3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04800"/>
            <a:ext cx="1641475" cy="1110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Nike Considered Chemistry Material Analysis Tool</a:t>
            </a:r>
            <a:endParaRPr lang="en-US" sz="3600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3771" r="-13771"/>
          <a:stretch>
            <a:fillRect/>
          </a:stretch>
        </p:blipFill>
        <p:spPr>
          <a:xfrm>
            <a:off x="25664" y="1497106"/>
            <a:ext cx="9423136" cy="5177030"/>
          </a:xfrm>
        </p:spPr>
      </p:pic>
      <p:pic>
        <p:nvPicPr>
          <p:cNvPr id="6" name="Picture 5" descr="Picture 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68087"/>
            <a:ext cx="990600" cy="670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676400"/>
            <a:ext cx="6550025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27" dirty="0" err="1" smtClean="0"/>
              <a:t>Greenlist</a:t>
            </a:r>
            <a:r>
              <a:rPr lang="en-US" sz="3227" dirty="0" smtClean="0"/>
              <a:t>™ </a:t>
            </a:r>
          </a:p>
          <a:p>
            <a:pPr lvl="1"/>
            <a:r>
              <a:rPr lang="en-US" dirty="0" smtClean="0"/>
              <a:t>Raw materials rated on environmental and human health impact. In-house designed rating criteria for 19 material categories.  </a:t>
            </a:r>
          </a:p>
          <a:p>
            <a:pPr lvl="1"/>
            <a:r>
              <a:rPr lang="en-US" dirty="0" smtClean="0"/>
              <a:t> “A process, NOT a chemical list”</a:t>
            </a:r>
          </a:p>
          <a:p>
            <a:pPr lvl="1"/>
            <a:r>
              <a:rPr lang="en-US" dirty="0" smtClean="0"/>
              <a:t> Scores provided to company chemists alongside performance and cost information. Incentives encourage safer materials selection and discourage less safe materials</a:t>
            </a:r>
          </a:p>
          <a:p>
            <a:pPr lvl="1"/>
            <a:r>
              <a:rPr lang="en-US" dirty="0" smtClean="0"/>
              <a:t>Provides metrics for tracking corporate-wide progress toward greening the portfolio of products. </a:t>
            </a:r>
          </a:p>
          <a:p>
            <a:pPr lvl="1"/>
            <a:r>
              <a:rPr lang="en-US" u="sng" dirty="0" smtClean="0">
                <a:hlinkClick r:id="rId2"/>
              </a:rPr>
              <a:t>www.whatsinsidescjohnson.com</a:t>
            </a:r>
            <a:r>
              <a:rPr lang="en-US" dirty="0" smtClean="0"/>
              <a:t> provides chemical ingredient information to consumers. </a:t>
            </a:r>
            <a:endParaRPr lang="en-US" dirty="0"/>
          </a:p>
        </p:txBody>
      </p:sp>
      <p:pic>
        <p:nvPicPr>
          <p:cNvPr id="4" name="Picture 3" descr="Picture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2400"/>
            <a:ext cx="3505200" cy="1272588"/>
          </a:xfrm>
          <a:prstGeom prst="rect">
            <a:avLst/>
          </a:prstGeom>
        </p:spPr>
      </p:pic>
      <p:pic>
        <p:nvPicPr>
          <p:cNvPr id="5" name="Picture 4" descr="Picture 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057400"/>
            <a:ext cx="1058862" cy="781710"/>
          </a:xfrm>
          <a:prstGeom prst="rect">
            <a:avLst/>
          </a:prstGeom>
        </p:spPr>
      </p:pic>
      <p:pic>
        <p:nvPicPr>
          <p:cNvPr id="6" name="Picture 5" descr="Picture 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048000"/>
            <a:ext cx="1156607" cy="809625"/>
          </a:xfrm>
          <a:prstGeom prst="rect">
            <a:avLst/>
          </a:prstGeom>
        </p:spPr>
      </p:pic>
      <p:pic>
        <p:nvPicPr>
          <p:cNvPr id="7" name="Picture 6" descr="Picture 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2543" y="4038600"/>
            <a:ext cx="889388" cy="838200"/>
          </a:xfrm>
          <a:prstGeom prst="rect">
            <a:avLst/>
          </a:prstGeom>
        </p:spPr>
      </p:pic>
      <p:pic>
        <p:nvPicPr>
          <p:cNvPr id="8" name="Picture 7" descr="Picture 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5124278"/>
            <a:ext cx="927295" cy="819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6473825" cy="418203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027" dirty="0" err="1" smtClean="0"/>
              <a:t>Greenlist</a:t>
            </a:r>
            <a:r>
              <a:rPr lang="en-US" sz="3027" dirty="0" smtClean="0"/>
              <a:t>™ </a:t>
            </a:r>
          </a:p>
          <a:p>
            <a:pPr lvl="1"/>
            <a:r>
              <a:rPr lang="en-US" dirty="0" smtClean="0"/>
              <a:t>In-house team had looked at existing product and raw material evaluation tools and found most had major deficiencies </a:t>
            </a:r>
          </a:p>
          <a:p>
            <a:pPr lvl="3"/>
            <a:r>
              <a:rPr lang="en-US" dirty="0" smtClean="0"/>
              <a:t>Complexity to use</a:t>
            </a:r>
          </a:p>
          <a:p>
            <a:pPr lvl="3"/>
            <a:r>
              <a:rPr lang="en-US" dirty="0" smtClean="0"/>
              <a:t>Cost to purchase / license</a:t>
            </a:r>
          </a:p>
          <a:p>
            <a:pPr lvl="3"/>
            <a:r>
              <a:rPr lang="en-US" dirty="0" smtClean="0"/>
              <a:t>Needed data was not readily available</a:t>
            </a:r>
          </a:p>
          <a:p>
            <a:pPr lvl="1"/>
            <a:r>
              <a:rPr lang="en-US" dirty="0" smtClean="0"/>
              <a:t>Customized application developed by </a:t>
            </a:r>
            <a:r>
              <a:rPr lang="en-US" dirty="0" err="1" smtClean="0"/>
              <a:t>FiveWinds</a:t>
            </a:r>
            <a:r>
              <a:rPr lang="en-US" dirty="0" smtClean="0"/>
              <a:t>, available for licensing </a:t>
            </a:r>
          </a:p>
        </p:txBody>
      </p:sp>
      <p:pic>
        <p:nvPicPr>
          <p:cNvPr id="6" name="Picture 5" descr="Picture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31788"/>
            <a:ext cx="3429000" cy="124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Walmart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Establishing the </a:t>
            </a:r>
            <a:r>
              <a:rPr lang="en-US" dirty="0" err="1" smtClean="0"/>
              <a:t>Walmart</a:t>
            </a:r>
            <a:r>
              <a:rPr lang="en-US" dirty="0" smtClean="0"/>
              <a:t> Sustainability Index in 3 phases: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 smtClean="0"/>
              <a:t>Top-tier suppliers in the U.S. were required to complete Sustainability Assessment by October 1, 2009; more suppliers to follow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 smtClean="0"/>
              <a:t>Provided initial funding for a Sustainability Consortium to develop a Lifecycle Analysis database; inaugurated 3/17/09 </a:t>
            </a:r>
          </a:p>
          <a:p>
            <a:pPr marL="1479550" lvl="3" indent="-457200">
              <a:buNone/>
            </a:pP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http://www.sustainabilityconsortium.org/</a:t>
            </a:r>
            <a:r>
              <a:rPr lang="en-US" dirty="0" smtClean="0"/>
              <a:t>)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 smtClean="0"/>
              <a:t>Will develop a simple customer tool for comparison</a:t>
            </a:r>
          </a:p>
        </p:txBody>
      </p:sp>
      <p:pic>
        <p:nvPicPr>
          <p:cNvPr id="4" name="Picture 3" descr="Picture 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5" y="331788"/>
            <a:ext cx="25019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9468"/>
            <a:ext cx="8763000" cy="1417638"/>
          </a:xfrm>
        </p:spPr>
        <p:txBody>
          <a:bodyPr/>
          <a:lstStyle/>
          <a:p>
            <a:r>
              <a:rPr lang="en-US" sz="3600" dirty="0" smtClean="0"/>
              <a:t>”Reduced Environmental Footprint”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752600"/>
            <a:ext cx="6781800" cy="520142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	</a:t>
            </a:r>
            <a:r>
              <a:rPr lang="en-US" sz="2800" dirty="0" smtClean="0"/>
              <a:t>…One of many buzz-phrases for a family of </a:t>
            </a:r>
            <a:r>
              <a:rPr lang="en-US" sz="2800" i="1" dirty="0" smtClean="0"/>
              <a:t>related</a:t>
            </a:r>
            <a:r>
              <a:rPr lang="en-US" sz="2800" dirty="0" smtClean="0"/>
              <a:t> concepts: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200" dirty="0" smtClean="0"/>
              <a:t>Environmentally Conscious Manufacturing, Green Operations, Supply Chain Greening, Sustainable Manufacturing, Design for Environment, Environmental Stewardship, Life Cycle-Based Manufacturing, Green Chemistry, Green Products… 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dirty="0" smtClean="0"/>
              <a:t>For today’s discussion,  “Environmental Footprint” is </a:t>
            </a:r>
            <a:r>
              <a:rPr lang="en-US" u="sng" dirty="0" smtClean="0"/>
              <a:t>not</a:t>
            </a:r>
            <a:r>
              <a:rPr lang="en-US" dirty="0" smtClean="0"/>
              <a:t> “Ecological Footprint” </a:t>
            </a:r>
          </a:p>
          <a:p>
            <a:pPr>
              <a:buNone/>
            </a:pPr>
            <a:endParaRPr lang="en-US" sz="3200" dirty="0" smtClean="0"/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17" y="2133600"/>
            <a:ext cx="1193565" cy="1168871"/>
          </a:xfrm>
          <a:prstGeom prst="rect">
            <a:avLst/>
          </a:prstGeom>
        </p:spPr>
      </p:pic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137" y="4343400"/>
            <a:ext cx="1298045" cy="850746"/>
          </a:xfrm>
          <a:prstGeom prst="rect">
            <a:avLst/>
          </a:prstGeom>
        </p:spPr>
      </p:pic>
      <p:pic>
        <p:nvPicPr>
          <p:cNvPr id="6" name="Picture 5" descr="Picture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1" y="3581400"/>
            <a:ext cx="1350664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81026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Apple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Apple requires suppliers to commit to a Supplier Code of Conduct, then performs onsite audits, approves corrective action plans, and verifies implementation. Environmentally, includes requirements for:</a:t>
            </a:r>
          </a:p>
          <a:p>
            <a:pPr lvl="1"/>
            <a:r>
              <a:rPr lang="en-US" dirty="0" smtClean="0"/>
              <a:t>Hazardous Substance Management and Restrictions</a:t>
            </a:r>
          </a:p>
          <a:p>
            <a:pPr lvl="1"/>
            <a:r>
              <a:rPr lang="en-US" dirty="0" smtClean="0"/>
              <a:t>Solid Waste Management</a:t>
            </a:r>
          </a:p>
          <a:p>
            <a:pPr lvl="1"/>
            <a:r>
              <a:rPr lang="en-US" dirty="0" smtClean="0"/>
              <a:t>Wastewater and </a:t>
            </a:r>
            <a:r>
              <a:rPr lang="en-US" dirty="0" err="1" smtClean="0"/>
              <a:t>Stormwater</a:t>
            </a:r>
            <a:r>
              <a:rPr lang="en-US" dirty="0" smtClean="0"/>
              <a:t> Management</a:t>
            </a:r>
          </a:p>
          <a:p>
            <a:pPr lvl="1"/>
            <a:r>
              <a:rPr lang="en-US" dirty="0" smtClean="0"/>
              <a:t>Air Emissions Management</a:t>
            </a:r>
          </a:p>
          <a:p>
            <a:pPr lvl="1"/>
            <a:r>
              <a:rPr lang="en-US" dirty="0" smtClean="0"/>
              <a:t>Permits and Reporting</a:t>
            </a:r>
          </a:p>
          <a:p>
            <a:pPr lvl="1"/>
            <a:r>
              <a:rPr lang="en-US" dirty="0" smtClean="0"/>
              <a:t>Pollution Prevention and Source Reduction</a:t>
            </a:r>
          </a:p>
        </p:txBody>
      </p:sp>
      <p:pic>
        <p:nvPicPr>
          <p:cNvPr id="4" name="Picture 3" descr="Pictur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7624"/>
            <a:ext cx="1447800" cy="17811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22289"/>
            <a:ext cx="8493115" cy="5116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910" y="5943600"/>
            <a:ext cx="4214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http://</a:t>
            </a:r>
            <a:r>
              <a:rPr lang="en-US" dirty="0" err="1" smtClean="0">
                <a:solidFill>
                  <a:srgbClr val="FF6600"/>
                </a:solidFill>
              </a:rPr>
              <a:t>www.apple.com</a:t>
            </a:r>
            <a:r>
              <a:rPr lang="en-US" dirty="0" smtClean="0">
                <a:solidFill>
                  <a:srgbClr val="FF6600"/>
                </a:solidFill>
              </a:rPr>
              <a:t>/environment/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000"/>
            <a:ext cx="7754938" cy="6233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Determine the most appropriate operational and product lifecycle boundaries to include in the environmental footprint: What are your driving forces?  Walk before you run!</a:t>
            </a:r>
          </a:p>
          <a:p>
            <a:r>
              <a:rPr lang="en-US" dirty="0" smtClean="0"/>
              <a:t>Based on the boundaries, determine the most appropriate environmental attributes for your operations (and products, if applicable)</a:t>
            </a:r>
          </a:p>
          <a:p>
            <a:r>
              <a:rPr lang="en-US" dirty="0" smtClean="0"/>
              <a:t>Assess your existing chemical lifecycle management approach (databases, approval processes, data management strategies) for gaps</a:t>
            </a:r>
          </a:p>
          <a:p>
            <a:r>
              <a:rPr lang="en-US" dirty="0" smtClean="0"/>
              <a:t>Seek gap fillers and fill the gaps (much easier said than done!)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Tools to Fill the Gaps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types range from (limited) lists of ‘green’ or ‘environmentally preferable’ products and Regulated Substance Lists (</a:t>
            </a:r>
            <a:r>
              <a:rPr lang="en-US" dirty="0" err="1" smtClean="0"/>
              <a:t>RSLs</a:t>
            </a:r>
            <a:r>
              <a:rPr lang="en-US" dirty="0" smtClean="0"/>
              <a:t>) to data management tools to very complex Lifecycle Analysis (LCA) tools</a:t>
            </a:r>
          </a:p>
          <a:p>
            <a:r>
              <a:rPr lang="en-US" dirty="0" smtClean="0"/>
              <a:t>There is likely a “sweet spot” (ability to meet your needs </a:t>
            </a:r>
            <a:r>
              <a:rPr lang="en-US" dirty="0" err="1" smtClean="0"/>
              <a:t>vs</a:t>
            </a:r>
            <a:r>
              <a:rPr lang="en-US" dirty="0" smtClean="0"/>
              <a:t> complexity or laboriousness of use)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Free Tools and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EPA’s Environmentally Preferable Purchasing Database – focused on building products, cleaners, some lubricants and oils, but very few other “chemicals” </a:t>
            </a:r>
            <a:r>
              <a:rPr lang="en-US" sz="1946" dirty="0" smtClean="0">
                <a:hlinkClick r:id="rId2"/>
              </a:rPr>
              <a:t>http://yosemite1.epa.gov/oppt/eppstand2.nsf/Pages/DisplayAisle.html?Open&amp;Hardware%20Store&amp;Chemicals&amp;Type=4</a:t>
            </a:r>
            <a:endParaRPr lang="en-US" sz="1946" dirty="0" smtClean="0"/>
          </a:p>
          <a:p>
            <a:r>
              <a:rPr lang="en-US" dirty="0" smtClean="0"/>
              <a:t>MIT Green Alternatives Wizard – focus on common laboratory solvents and associated process </a:t>
            </a:r>
            <a:r>
              <a:rPr lang="en-US" sz="1800" dirty="0" smtClean="0">
                <a:hlinkClick r:id="rId3"/>
              </a:rPr>
              <a:t>http://web.mit.edu/environment/academic/wizard/greenChemWiz5.html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Free Tools and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905000"/>
            <a:ext cx="7612064" cy="4576481"/>
          </a:xfrm>
        </p:spPr>
        <p:txBody>
          <a:bodyPr>
            <a:normAutofit/>
          </a:bodyPr>
          <a:lstStyle/>
          <a:p>
            <a:r>
              <a:rPr lang="en-US" dirty="0" smtClean="0"/>
              <a:t>Green Products Compilation – products for which EPA, DOE, and USDA provide environmental or energy attribute recommendations   </a:t>
            </a:r>
            <a:r>
              <a:rPr lang="en-US" sz="1800" dirty="0" smtClean="0">
                <a:hlinkClick r:id="rId2"/>
              </a:rPr>
              <a:t>http://www.fedcenter.gov/Documents/index.cfm?id=11767&amp;pge_prg_id=20257</a:t>
            </a:r>
            <a:endParaRPr lang="en-US" sz="1800" dirty="0" smtClean="0"/>
          </a:p>
          <a:p>
            <a:r>
              <a:rPr lang="en-US" dirty="0" smtClean="0"/>
              <a:t>American Chemical Society Green Chemistry Institute® Exchange </a:t>
            </a:r>
            <a:r>
              <a:rPr lang="en-US" sz="1800" dirty="0" smtClean="0">
                <a:hlinkClick r:id="rId3"/>
              </a:rPr>
              <a:t>http://www.greenchemex.org/</a:t>
            </a:r>
            <a:endParaRPr lang="en-US" sz="1800" dirty="0" smtClean="0"/>
          </a:p>
          <a:p>
            <a:pPr marL="342900" lvl="1" indent="-342900">
              <a:spcBef>
                <a:spcPts val="2000"/>
              </a:spcBef>
            </a:pPr>
            <a:r>
              <a:rPr lang="en-US" dirty="0" smtClean="0"/>
              <a:t>EPA </a:t>
            </a:r>
            <a:r>
              <a:rPr lang="en-US" dirty="0" err="1" smtClean="0"/>
              <a:t>DfE</a:t>
            </a:r>
            <a:r>
              <a:rPr lang="en-US" dirty="0" smtClean="0"/>
              <a:t> “Safer Products” - includes basic environmental toxicity and fate life cycle info for cleaning products, coatings, some others </a:t>
            </a:r>
            <a:r>
              <a:rPr lang="en-US" sz="1800" dirty="0" smtClean="0">
                <a:hlinkClick r:id="rId4"/>
              </a:rPr>
              <a:t>http://www.epa.gov/dfe/index.htm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/>
              <a:t>Free Tools and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GSA Carbon Footprint and Green Procurement Tool – For management of your data to track carbon footprint  </a:t>
            </a:r>
            <a:r>
              <a:rPr lang="en-US" sz="1800" dirty="0" smtClean="0">
                <a:hlinkClick r:id="rId2"/>
              </a:rPr>
              <a:t>https://green-gsa.noblis.org/</a:t>
            </a:r>
            <a:endParaRPr lang="en-US" sz="1800" dirty="0" smtClean="0"/>
          </a:p>
          <a:p>
            <a:r>
              <a:rPr lang="en-US" dirty="0" smtClean="0"/>
              <a:t>University of Bath Inventory of Carbon and Energy  database </a:t>
            </a:r>
            <a:r>
              <a:rPr lang="en-US" dirty="0" smtClean="0">
                <a:hlinkClick r:id="rId3"/>
              </a:rPr>
              <a:t>http://www.bath.ac.uk/mech-eng/sert/embodied/</a:t>
            </a:r>
            <a:endParaRPr lang="en-US" dirty="0" smtClean="0"/>
          </a:p>
          <a:p>
            <a:r>
              <a:rPr lang="en-US" dirty="0" smtClean="0"/>
              <a:t>National Renewable Energy Laboratory Life Cycle Inventory Database - material and energy flows for a </a:t>
            </a:r>
            <a:r>
              <a:rPr lang="en-US" i="1" dirty="0" smtClean="0"/>
              <a:t>few </a:t>
            </a:r>
            <a:r>
              <a:rPr lang="en-US" dirty="0" smtClean="0"/>
              <a:t>unit ops (e.g., chemical or fabricated metal products manufacturing) </a:t>
            </a:r>
            <a:r>
              <a:rPr lang="en-US" sz="2200" dirty="0" smtClean="0">
                <a:hlinkClick r:id="rId4"/>
              </a:rPr>
              <a:t>http://www.nrel.gov/lci/database/default.asp</a:t>
            </a:r>
            <a:endParaRPr lang="en-US" sz="2200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/>
              <a:t>Free Tools and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Carnegie-Mellon Economic Input-Output Life Cycle Analysis Tool -  Estimates materials and energy resources required for, and environmental impacts resulting from, economic activities. Provides guidance on </a:t>
            </a:r>
            <a:r>
              <a:rPr lang="en-US" i="1" dirty="0" smtClean="0"/>
              <a:t>relative</a:t>
            </a:r>
            <a:r>
              <a:rPr lang="en-US" dirty="0" smtClean="0"/>
              <a:t> impacts of different products, materials, services, or industries through the supply chain.  Contains a limited number of environmental effects. </a:t>
            </a:r>
            <a:r>
              <a:rPr lang="en-US" dirty="0" smtClean="0">
                <a:hlinkClick r:id="rId2"/>
              </a:rPr>
              <a:t>http://www.eiolca.net/index.html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257800"/>
            <a:ext cx="2412698" cy="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Traditional</a:t>
            </a:r>
            <a:r>
              <a:rPr lang="en-US" sz="4000" dirty="0" smtClean="0"/>
              <a:t> Environmental Footprint of Operations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2600"/>
            <a:ext cx="7612064" cy="45002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/>
              <a:t>Traditional Environmental Components:</a:t>
            </a:r>
          </a:p>
          <a:p>
            <a:pPr lvl="1"/>
            <a:r>
              <a:rPr lang="en-US" dirty="0" smtClean="0"/>
              <a:t>Regulated emissions to air – specific pollutants above regulated thresholds</a:t>
            </a:r>
          </a:p>
          <a:p>
            <a:pPr lvl="1"/>
            <a:r>
              <a:rPr lang="en-US" dirty="0" smtClean="0"/>
              <a:t>Regulated emissions to water – specific pollutants above regulated thresholds</a:t>
            </a:r>
          </a:p>
          <a:p>
            <a:pPr lvl="1"/>
            <a:r>
              <a:rPr lang="en-US" dirty="0" smtClean="0"/>
              <a:t>Hazardous, special, and non-hazardous waste generation </a:t>
            </a:r>
          </a:p>
          <a:p>
            <a:pPr>
              <a:buNone/>
            </a:pPr>
            <a:r>
              <a:rPr lang="en-US" sz="2600" b="1" dirty="0" smtClean="0"/>
              <a:t>Traditional Operations in the Footprint:</a:t>
            </a:r>
          </a:p>
          <a:p>
            <a:pPr lvl="1"/>
            <a:r>
              <a:rPr lang="en-US" dirty="0" smtClean="0"/>
              <a:t>Manufacturing processes</a:t>
            </a:r>
          </a:p>
          <a:p>
            <a:pPr lvl="1"/>
            <a:r>
              <a:rPr lang="en-US" dirty="0" smtClean="0"/>
              <a:t>Manufacturing utilities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/>
              <a:t>Additional Interesting Information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2070846"/>
            <a:ext cx="7845426" cy="4182035"/>
          </a:xfrm>
        </p:spPr>
        <p:txBody>
          <a:bodyPr>
            <a:normAutofit/>
          </a:bodyPr>
          <a:lstStyle/>
          <a:p>
            <a:r>
              <a:rPr lang="en-US" dirty="0" smtClean="0"/>
              <a:t>NIST Manufacturing Engineering Laboratory  “Sustainable and Lifecycle Information-based Manufacturing Program, attempting to develop harmonized standards for Sustainable Manufacturing  </a:t>
            </a:r>
            <a:r>
              <a:rPr lang="en-US" dirty="0" smtClean="0">
                <a:hlinkClick r:id="rId2"/>
              </a:rPr>
              <a:t>http://www.mel.nist.gov/programs/slim.htm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Commercial Tool – </a:t>
            </a:r>
            <a:br>
              <a:rPr lang="en-US" sz="3600" dirty="0" smtClean="0"/>
            </a:br>
            <a:r>
              <a:rPr lang="en-US" sz="3600" dirty="0" smtClean="0"/>
              <a:t>IHS </a:t>
            </a:r>
            <a:r>
              <a:rPr lang="en-US" sz="3600" dirty="0" err="1" smtClean="0"/>
              <a:t>ecoAnalysis</a:t>
            </a:r>
            <a:r>
              <a:rPr lang="en-US" sz="2800" baseline="30000" dirty="0" err="1" smtClean="0"/>
              <a:t>TM</a:t>
            </a:r>
            <a:endParaRPr lang="en-US" sz="28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9111" y="2070846"/>
            <a:ext cx="7950201" cy="4672854"/>
            <a:chOff x="88" y="412"/>
            <a:chExt cx="5298" cy="348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88" y="412"/>
              <a:ext cx="5298" cy="3480"/>
              <a:chOff x="140385" y="654050"/>
              <a:chExt cx="8410575" cy="5524500"/>
            </a:xfrm>
          </p:grpSpPr>
          <p:pic>
            <p:nvPicPr>
              <p:cNvPr id="7" name="Picture 2" descr="C:\Documents and Settings\QGV30744\My Documents\IHS ECO\Screenshots\BrakeCleaner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0385" y="654050"/>
                <a:ext cx="8410575" cy="552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371600" y="2160588"/>
                <a:ext cx="609600" cy="171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371600" y="2962275"/>
                <a:ext cx="1295400" cy="171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362075" y="3752850"/>
                <a:ext cx="1295400" cy="173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371600" y="4559300"/>
                <a:ext cx="1295400" cy="173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355725" y="5367338"/>
                <a:ext cx="609600" cy="1730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" name="Picture 4" descr="IHS Pr wVTag rgb7_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88" y="3456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4" descr="IHS Pr wVTag rgb7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762000"/>
            <a:ext cx="914400" cy="9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QGV30744\My Documents\IHS ECO\Screenshots\HazardGrid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343" y="533400"/>
            <a:ext cx="727425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IHS Pr wVTag rgb7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0" y="467520"/>
            <a:ext cx="901700" cy="98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4813" y="1133475"/>
            <a:ext cx="8334375" cy="5495925"/>
            <a:chOff x="255" y="429"/>
            <a:chExt cx="5250" cy="3462"/>
          </a:xfrm>
        </p:grpSpPr>
        <p:pic>
          <p:nvPicPr>
            <p:cNvPr id="1638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5" y="429"/>
              <a:ext cx="5250" cy="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4" descr="IHS Pr wVTag rgb7_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88" y="3456"/>
              <a:ext cx="280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 descr="IHS Pr wVTag rgb7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36763"/>
            <a:ext cx="762000" cy="83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EU Regulation on Registration, Evaluation, </a:t>
            </a:r>
            <a:r>
              <a:rPr lang="en-US" dirty="0" err="1" smtClean="0"/>
              <a:t>Authorisation</a:t>
            </a:r>
            <a:r>
              <a:rPr lang="en-US" dirty="0" smtClean="0"/>
              <a:t> and Restriction of Chemicals (REACH) will require additional environmental data to be gathered (or developed) for approximately 30,000 chemicals over the next decade.  Non-confidential data will be available on REACH-IT, and will likely be incorporated into commercially-available programs.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If You Use a </a:t>
            </a:r>
            <a:br>
              <a:rPr lang="en-US" sz="4000" dirty="0" smtClean="0"/>
            </a:br>
            <a:r>
              <a:rPr lang="en-US" sz="4000" dirty="0" smtClean="0"/>
              <a:t>Chemical Management Supplier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important questions:</a:t>
            </a:r>
          </a:p>
          <a:p>
            <a:pPr lvl="1"/>
            <a:r>
              <a:rPr lang="en-US" sz="2800" dirty="0" smtClean="0"/>
              <a:t>How robust is </a:t>
            </a:r>
            <a:r>
              <a:rPr lang="en-US" sz="2800" i="1" dirty="0" smtClean="0"/>
              <a:t>their</a:t>
            </a:r>
            <a:r>
              <a:rPr lang="en-US" sz="2800" dirty="0" smtClean="0"/>
              <a:t> environmental attribute information? Does it include most of those you believe are needed in </a:t>
            </a:r>
            <a:r>
              <a:rPr lang="en-US" sz="2800" i="1" dirty="0" smtClean="0"/>
              <a:t>your </a:t>
            </a:r>
            <a:r>
              <a:rPr lang="en-US" sz="2800" dirty="0" smtClean="0"/>
              <a:t>environmental footprint?</a:t>
            </a:r>
            <a:endParaRPr lang="en-US" sz="2800" i="1" dirty="0" smtClean="0"/>
          </a:p>
          <a:p>
            <a:pPr lvl="1"/>
            <a:r>
              <a:rPr lang="en-US" sz="2800" dirty="0" smtClean="0"/>
              <a:t>Will they provide to you information on alternatives </a:t>
            </a:r>
            <a:r>
              <a:rPr lang="en-US" sz="2800" i="1" dirty="0" smtClean="0"/>
              <a:t>beyond</a:t>
            </a:r>
            <a:r>
              <a:rPr lang="en-US" sz="2800" dirty="0" smtClean="0"/>
              <a:t> those chemicals that are available from them?</a:t>
            </a:r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beyond traditional chemical management  for “environmental footprint” poses challenges, but is more and more expected</a:t>
            </a:r>
          </a:p>
          <a:p>
            <a:pPr lvl="1"/>
            <a:r>
              <a:rPr lang="en-US" dirty="0" smtClean="0"/>
              <a:t>What are the expectations for your operations and products now?  What will they be 5 years from now?</a:t>
            </a:r>
          </a:p>
          <a:p>
            <a:r>
              <a:rPr lang="en-US" dirty="0" smtClean="0"/>
              <a:t>Your challenges will be reduced over time by increased awareness in the supply chain, and by evolving regulation (even those to which you may not be subject, such as REACH)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Evolving Expectations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Add These Environmental Components:</a:t>
            </a:r>
          </a:p>
          <a:p>
            <a:pPr lvl="1"/>
            <a:r>
              <a:rPr lang="en-US" dirty="0" smtClean="0"/>
              <a:t>Greenhouse gas emissions</a:t>
            </a:r>
          </a:p>
          <a:p>
            <a:pPr lvl="1"/>
            <a:r>
              <a:rPr lang="en-US" dirty="0" smtClean="0"/>
              <a:t>Energy use</a:t>
            </a:r>
          </a:p>
          <a:p>
            <a:pPr lvl="1"/>
            <a:r>
              <a:rPr lang="en-US" dirty="0" smtClean="0"/>
              <a:t>Embedded/embodied energy</a:t>
            </a:r>
          </a:p>
          <a:p>
            <a:pPr lvl="1"/>
            <a:r>
              <a:rPr lang="en-US" dirty="0" smtClean="0"/>
              <a:t>Water use </a:t>
            </a:r>
          </a:p>
          <a:p>
            <a:pPr lvl="1"/>
            <a:r>
              <a:rPr lang="en-US" dirty="0" smtClean="0"/>
              <a:t>Non-renewable resource depletion – recycled content, bio-based content, etc.</a:t>
            </a:r>
          </a:p>
          <a:p>
            <a:pPr lvl="1"/>
            <a:r>
              <a:rPr lang="en-US" dirty="0" smtClean="0"/>
              <a:t>Non-regulated chemical emissions to air and water</a:t>
            </a:r>
          </a:p>
          <a:p>
            <a:pPr lvl="1"/>
            <a:r>
              <a:rPr lang="en-US" dirty="0" smtClean="0"/>
              <a:t>“Chemicals of interest”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Evolving Expectations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99" y="1828800"/>
            <a:ext cx="5024439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Add these Operations to the Footprint</a:t>
            </a:r>
          </a:p>
          <a:p>
            <a:pPr lvl="1"/>
            <a:r>
              <a:rPr lang="en-US" dirty="0" smtClean="0"/>
              <a:t>Site administrative and support activities</a:t>
            </a:r>
          </a:p>
          <a:p>
            <a:pPr lvl="1"/>
            <a:r>
              <a:rPr lang="en-US" dirty="0" smtClean="0"/>
              <a:t>Supply Chain contribution – </a:t>
            </a:r>
            <a:r>
              <a:rPr lang="en-US" u="sng" dirty="0" smtClean="0"/>
              <a:t>cradle</a:t>
            </a:r>
            <a:r>
              <a:rPr lang="en-US" dirty="0" smtClean="0"/>
              <a:t> to gate, including impacts from utility supplier, contract manufacturing, etc.</a:t>
            </a:r>
          </a:p>
          <a:p>
            <a:pPr lvl="1"/>
            <a:r>
              <a:rPr lang="en-US" dirty="0" smtClean="0"/>
              <a:t>Other offsite activities in your control </a:t>
            </a:r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47950"/>
            <a:ext cx="3225800" cy="2741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38988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 err="1" smtClean="0">
                <a:solidFill>
                  <a:srgbClr val="FF6600"/>
                </a:solidFill>
              </a:rPr>
              <a:t>www.nist.gov/mel/msid/dpg/lifecycle.cfm</a:t>
            </a:r>
            <a:endParaRPr lang="en-US" sz="1000" u="sng" dirty="0" smtClean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Evolving Expectations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001" y="1981200"/>
            <a:ext cx="4521235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Added Operations, cont’d</a:t>
            </a:r>
          </a:p>
          <a:p>
            <a:pPr lvl="1"/>
            <a:r>
              <a:rPr lang="en-US" dirty="0" smtClean="0"/>
              <a:t>Product or service contribution to all “environmental footprint” components throughout lifecycle </a:t>
            </a:r>
          </a:p>
          <a:p>
            <a:pPr lvl="2"/>
            <a:r>
              <a:rPr lang="en-US" dirty="0" smtClean="0"/>
              <a:t>Packaging, inserts, documentation</a:t>
            </a:r>
          </a:p>
          <a:p>
            <a:pPr lvl="2"/>
            <a:r>
              <a:rPr lang="en-US" dirty="0" smtClean="0"/>
              <a:t>Transportation/distribution from point of manufacture to the customer</a:t>
            </a:r>
          </a:p>
          <a:p>
            <a:pPr lvl="2"/>
            <a:r>
              <a:rPr lang="en-US" dirty="0" smtClean="0"/>
              <a:t>Use by the customer</a:t>
            </a:r>
          </a:p>
          <a:p>
            <a:pPr lvl="2"/>
            <a:r>
              <a:rPr lang="en-US" dirty="0" smtClean="0"/>
              <a:t>Post-use disposition - take-back, disassembly, refurbishment, re-use, recycle, disposal</a:t>
            </a:r>
          </a:p>
        </p:txBody>
      </p:sp>
      <p:pic>
        <p:nvPicPr>
          <p:cNvPr id="5" name="Picture 4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4133299" cy="3657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295" y="5257802"/>
            <a:ext cx="28149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 smtClean="0">
                <a:hlinkClick r:id="rId3"/>
              </a:rPr>
              <a:t>www.osha.gov/ dsg/hazcom/ghs.html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8074026" cy="1417638"/>
          </a:xfrm>
        </p:spPr>
        <p:txBody>
          <a:bodyPr/>
          <a:lstStyle/>
          <a:p>
            <a:r>
              <a:rPr lang="en-US" sz="3600" dirty="0" smtClean="0"/>
              <a:t>Environmental Footprint Reduction Requirement: EO 13514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 Order 13514 (10/5/09) </a:t>
            </a:r>
            <a:r>
              <a:rPr lang="en-US" b="1" dirty="0" smtClean="0"/>
              <a:t>Federal Leadership in Environmental, Energy, and Economic Performance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Ensure 95% of all new contracts, including non-exempt contract modifications, require </a:t>
            </a:r>
            <a:r>
              <a:rPr lang="en-US" u="sng" dirty="0" smtClean="0"/>
              <a:t>products and services</a:t>
            </a:r>
            <a:r>
              <a:rPr lang="en-US" dirty="0" smtClean="0"/>
              <a:t> that are </a:t>
            </a:r>
            <a:r>
              <a:rPr lang="en-US" b="1" dirty="0" smtClean="0"/>
              <a:t>energy-efficient, water-efficient, bio-based, environmentally preferable, non-ozone depleting, contain recycled-content, non-toxic or less-toxic alternatives</a:t>
            </a:r>
          </a:p>
          <a:p>
            <a:pPr lvl="1"/>
            <a:r>
              <a:rPr lang="en-US" dirty="0" smtClean="0"/>
              <a:t>Expands on (does NOT rescind) energy and environmental performance requirements of EO 13423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Chemical Lifecycle Management Typical “Footprint Reduction” Gaps</a:t>
            </a:r>
            <a:endParaRPr lang="en-US" sz="3600" dirty="0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98" b="-598"/>
          <a:stretch>
            <a:fillRect/>
          </a:stretch>
        </p:blipFill>
        <p:spPr>
          <a:xfrm>
            <a:off x="765175" y="2039022"/>
            <a:ext cx="7612064" cy="4182035"/>
          </a:xfrm>
        </p:spPr>
      </p:pic>
      <p:sp>
        <p:nvSpPr>
          <p:cNvPr id="10" name="TextBox 9"/>
          <p:cNvSpPr txBox="1"/>
          <p:nvPr/>
        </p:nvSpPr>
        <p:spPr>
          <a:xfrm>
            <a:off x="765174" y="2590800"/>
            <a:ext cx="1554480" cy="1463040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953000"/>
            <a:ext cx="1859280" cy="548640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5257800"/>
            <a:ext cx="1483041" cy="457200"/>
          </a:xfrm>
          <a:prstGeom prst="rect">
            <a:avLst/>
          </a:prstGeom>
          <a:noFill/>
          <a:ln w="60325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2895600"/>
            <a:ext cx="1554480" cy="914400"/>
          </a:xfrm>
          <a:prstGeom prst="rect">
            <a:avLst/>
          </a:prstGeom>
          <a:noFill/>
          <a:ln w="60325">
            <a:solidFill>
              <a:srgbClr val="008000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2133600"/>
            <a:ext cx="1828800" cy="548640"/>
          </a:xfrm>
          <a:prstGeom prst="rect">
            <a:avLst/>
          </a:prstGeom>
          <a:noFill/>
          <a:ln w="60325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623560"/>
            <a:ext cx="1371600" cy="548640"/>
          </a:xfrm>
          <a:prstGeom prst="rect">
            <a:avLst/>
          </a:prstGeom>
          <a:noFill/>
          <a:ln w="60325">
            <a:solidFill>
              <a:srgbClr val="008000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Moving Beyond Traditional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133600"/>
            <a:ext cx="7235825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</a:t>
            </a:r>
            <a:r>
              <a:rPr lang="en-US" u="sng" dirty="0" smtClean="0"/>
              <a:t>much</a:t>
            </a:r>
            <a:r>
              <a:rPr lang="en-US" dirty="0" smtClean="0"/>
              <a:t> more significant supply chain involvement (further up- </a:t>
            </a:r>
            <a:r>
              <a:rPr lang="en-US" i="1" dirty="0" smtClean="0"/>
              <a:t>and</a:t>
            </a:r>
            <a:r>
              <a:rPr lang="en-US" dirty="0" smtClean="0"/>
              <a:t> down-chain)</a:t>
            </a:r>
          </a:p>
          <a:p>
            <a:r>
              <a:rPr lang="en-US" dirty="0" smtClean="0"/>
              <a:t>Requires additional environmental data for the materials you consider for purchase</a:t>
            </a:r>
          </a:p>
          <a:p>
            <a:r>
              <a:rPr lang="en-US" dirty="0" smtClean="0"/>
              <a:t>Requires shift of assessment focus from ‘acceptance’ to  ‘improvement’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375" y="4614863"/>
            <a:ext cx="166370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3366</TotalTime>
  <Words>1632</Words>
  <Application>Microsoft Macintosh PowerPoint</Application>
  <PresentationFormat>Diavetítés a képernyőre (4:3 oldalarány)</PresentationFormat>
  <Paragraphs>161</Paragraphs>
  <Slides>36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7" baseType="lpstr">
      <vt:lpstr>Habitat</vt:lpstr>
      <vt:lpstr>Using Chemical Lifecycle Management  to Minimize the Environmental Footprint of Operations</vt:lpstr>
      <vt:lpstr>”Reduced Environmental Footprint”</vt:lpstr>
      <vt:lpstr>Traditional Environmental Footprint of Operations</vt:lpstr>
      <vt:lpstr>Evolving Expectations</vt:lpstr>
      <vt:lpstr>Evolving Expectations</vt:lpstr>
      <vt:lpstr>Evolving Expectations</vt:lpstr>
      <vt:lpstr>Environmental Footprint Reduction Requirement: EO 13514</vt:lpstr>
      <vt:lpstr>Chemical Lifecycle Management Typical “Footprint Reduction” Gaps</vt:lpstr>
      <vt:lpstr>Moving Beyond Traditional</vt:lpstr>
      <vt:lpstr>Challenges</vt:lpstr>
      <vt:lpstr>What is Industry Doing?</vt:lpstr>
      <vt:lpstr>What is Industry Doing?</vt:lpstr>
      <vt:lpstr>Who are the Industry Leaders? </vt:lpstr>
      <vt:lpstr>Industry Leaders, cont’d.</vt:lpstr>
      <vt:lpstr>Nike</vt:lpstr>
      <vt:lpstr>Nike Considered Chemistry Material Analysis Tool</vt:lpstr>
      <vt:lpstr>SC Johnson</vt:lpstr>
      <vt:lpstr>SC Johnson</vt:lpstr>
      <vt:lpstr>Walmart</vt:lpstr>
      <vt:lpstr>20. dia</vt:lpstr>
      <vt:lpstr>Apple</vt:lpstr>
      <vt:lpstr>22. dia</vt:lpstr>
      <vt:lpstr>23. dia</vt:lpstr>
      <vt:lpstr>Where Do You Start?</vt:lpstr>
      <vt:lpstr>Tools to Fill the Gaps </vt:lpstr>
      <vt:lpstr>Free Tools and Data</vt:lpstr>
      <vt:lpstr>Free Tools and Data</vt:lpstr>
      <vt:lpstr> Free Tools and Data</vt:lpstr>
      <vt:lpstr> Free Tools and Data</vt:lpstr>
      <vt:lpstr> Additional Interesting Information</vt:lpstr>
      <vt:lpstr>Example Commercial Tool –  IHS ecoAnalysisTM</vt:lpstr>
      <vt:lpstr>32. dia</vt:lpstr>
      <vt:lpstr>33. dia</vt:lpstr>
      <vt:lpstr>The Good News</vt:lpstr>
      <vt:lpstr>If You Use a  Chemical Management Supplier</vt:lpstr>
      <vt:lpstr>Conclusions</vt:lpstr>
    </vt:vector>
  </TitlesOfParts>
  <Company>JCarterConsulting,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Chemical Lifecycle Management  to Minimize the Environmental Footprint of Operations</dc:title>
  <dc:creator>Jennifer Carter</dc:creator>
  <cp:lastModifiedBy>Gruiz Katalin</cp:lastModifiedBy>
  <cp:revision>134</cp:revision>
  <dcterms:created xsi:type="dcterms:W3CDTF">2010-03-01T19:59:31Z</dcterms:created>
  <dcterms:modified xsi:type="dcterms:W3CDTF">2012-04-21T23:08:57Z</dcterms:modified>
</cp:coreProperties>
</file>