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131C-7110-4530-8EF9-7316543A61B2}" type="datetimeFigureOut">
              <a:rPr lang="hu-HU" smtClean="0"/>
              <a:pPr/>
              <a:t>2011.03.31.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7B1EA-E6B1-4F27-9CCD-53A67B72E95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muraminsav</a:t>
            </a:r>
            <a:r>
              <a:rPr lang="hu-HU" dirty="0" smtClean="0"/>
              <a:t> (</a:t>
            </a:r>
            <a:r>
              <a:rPr lang="hu-HU" dirty="0" err="1" smtClean="0"/>
              <a:t>muramic</a:t>
            </a:r>
            <a:r>
              <a:rPr lang="hu-HU" dirty="0" smtClean="0"/>
              <a:t> </a:t>
            </a:r>
            <a:r>
              <a:rPr lang="hu-HU" dirty="0" err="1" smtClean="0"/>
              <a:t>acid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Készítette:</a:t>
            </a:r>
          </a:p>
          <a:p>
            <a:r>
              <a:rPr lang="hu-HU" sz="2800" dirty="0" smtClean="0"/>
              <a:t>Bolla Zsuzsanna</a:t>
            </a:r>
          </a:p>
          <a:p>
            <a:r>
              <a:rPr lang="hu-HU" sz="2800" dirty="0" smtClean="0"/>
              <a:t>Környezetmérnök </a:t>
            </a:r>
            <a:r>
              <a:rPr lang="hu-HU" sz="2800" dirty="0" err="1" smtClean="0"/>
              <a:t>MSc</a:t>
            </a:r>
            <a:endParaRPr lang="hu-H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3000" dirty="0" smtClean="0"/>
              <a:t>A </a:t>
            </a:r>
            <a:r>
              <a:rPr lang="hu-HU" sz="3000" dirty="0" err="1" smtClean="0"/>
              <a:t>muraminsav</a:t>
            </a:r>
            <a:r>
              <a:rPr lang="hu-HU" sz="3000" dirty="0" smtClean="0"/>
              <a:t> (2-amino-3-o-(1carboxyethyl)-2-deoxy-D-glucose) egy aminosav cukor részét képezi. A </a:t>
            </a:r>
            <a:r>
              <a:rPr lang="hu-HU" sz="3000" dirty="0" err="1" smtClean="0"/>
              <a:t>muraminsav</a:t>
            </a:r>
            <a:r>
              <a:rPr lang="hu-HU" sz="3000" dirty="0" smtClean="0"/>
              <a:t> kizárólag </a:t>
            </a:r>
            <a:r>
              <a:rPr lang="hu-HU" sz="3000" dirty="0" err="1" smtClean="0"/>
              <a:t>prokariótákban</a:t>
            </a:r>
            <a:r>
              <a:rPr lang="hu-HU" sz="3000" dirty="0" smtClean="0"/>
              <a:t> található meg, ezért használnak bakteriális és </a:t>
            </a:r>
            <a:r>
              <a:rPr lang="hu-HU" sz="3000" dirty="0" err="1" smtClean="0"/>
              <a:t>ciano-baktérium</a:t>
            </a:r>
            <a:r>
              <a:rPr lang="hu-HU" sz="3000" dirty="0" smtClean="0"/>
              <a:t> (</a:t>
            </a:r>
            <a:r>
              <a:rPr lang="hu-HU" sz="3000" dirty="0" err="1" smtClean="0"/>
              <a:t>cyanophyte</a:t>
            </a:r>
            <a:r>
              <a:rPr lang="hu-HU" sz="3000" dirty="0" smtClean="0"/>
              <a:t>) biomasszát.</a:t>
            </a:r>
          </a:p>
          <a:p>
            <a:pPr algn="just"/>
            <a:r>
              <a:rPr lang="hu-HU" sz="3000" dirty="0" smtClean="0"/>
              <a:t>A </a:t>
            </a:r>
            <a:r>
              <a:rPr lang="hu-HU" sz="3000" dirty="0" err="1" smtClean="0"/>
              <a:t>peptidoglikán</a:t>
            </a:r>
            <a:r>
              <a:rPr lang="hu-HU" sz="3000" dirty="0" smtClean="0"/>
              <a:t> alapvetően </a:t>
            </a:r>
            <a:r>
              <a:rPr lang="hu-HU" sz="3000" dirty="0" err="1" smtClean="0"/>
              <a:t>N-acetilglukózamin-ból</a:t>
            </a:r>
            <a:r>
              <a:rPr lang="hu-HU" sz="3000" dirty="0" smtClean="0"/>
              <a:t> (NAG) és az </a:t>
            </a:r>
            <a:r>
              <a:rPr lang="hu-HU" sz="3000" dirty="0" err="1" smtClean="0"/>
              <a:t>N-acetil-muraminsav-ból</a:t>
            </a:r>
            <a:r>
              <a:rPr lang="hu-HU" sz="3000" dirty="0" smtClean="0"/>
              <a:t> (NAM)tevődik össze. A NAG és a NAM ß (1→4) kötéssel kapcsolódnak, ahogy a </a:t>
            </a:r>
            <a:r>
              <a:rPr lang="hu-HU" sz="3000" dirty="0" err="1" smtClean="0"/>
              <a:t>diszacharid</a:t>
            </a:r>
            <a:r>
              <a:rPr lang="hu-HU" sz="3000" dirty="0" smtClean="0"/>
              <a:t> egységek is ß (1→4) </a:t>
            </a:r>
            <a:r>
              <a:rPr lang="hu-HU" sz="3000" dirty="0" err="1" smtClean="0"/>
              <a:t>glikozidos</a:t>
            </a:r>
            <a:r>
              <a:rPr lang="hu-HU" sz="3000" dirty="0" smtClean="0"/>
              <a:t> kötéssel </a:t>
            </a:r>
            <a:r>
              <a:rPr lang="hu-HU" sz="3000" dirty="0" err="1" smtClean="0"/>
              <a:t>poliszacharid</a:t>
            </a:r>
            <a:r>
              <a:rPr lang="hu-HU" sz="3000" dirty="0" smtClean="0"/>
              <a:t> láncot alkotnak.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3000" dirty="0" smtClean="0"/>
              <a:t>A </a:t>
            </a:r>
            <a:r>
              <a:rPr lang="hu-HU" sz="3000" dirty="0" err="1" smtClean="0"/>
              <a:t>peptidoglikán</a:t>
            </a:r>
            <a:r>
              <a:rPr lang="hu-HU" sz="3000" dirty="0" smtClean="0"/>
              <a:t> kialakulása: a </a:t>
            </a:r>
            <a:r>
              <a:rPr lang="hu-HU" sz="3000" dirty="0" err="1" smtClean="0"/>
              <a:t>muraminsavhoz</a:t>
            </a:r>
            <a:r>
              <a:rPr lang="hu-HU" sz="3000" dirty="0" smtClean="0"/>
              <a:t> kötődő tejsav szabad </a:t>
            </a:r>
            <a:r>
              <a:rPr lang="hu-HU" sz="3000" dirty="0" err="1" smtClean="0"/>
              <a:t>karboxilcsoportja</a:t>
            </a:r>
            <a:r>
              <a:rPr lang="hu-HU" sz="3000" dirty="0" smtClean="0"/>
              <a:t> rövid </a:t>
            </a:r>
            <a:r>
              <a:rPr lang="hu-HU" sz="3000" dirty="0" err="1" smtClean="0"/>
              <a:t>tetrapeptidet</a:t>
            </a:r>
            <a:r>
              <a:rPr lang="hu-HU" sz="3000" dirty="0" smtClean="0"/>
              <a:t> köt meg. A </a:t>
            </a:r>
            <a:r>
              <a:rPr lang="hu-HU" sz="3000" dirty="0" err="1" smtClean="0"/>
              <a:t>peptid</a:t>
            </a:r>
            <a:r>
              <a:rPr lang="hu-HU" sz="3000" dirty="0" smtClean="0"/>
              <a:t> oldalláncok aminosavai közül néhányan D konfigurációjúak, ami a </a:t>
            </a:r>
            <a:r>
              <a:rPr lang="hu-HU" sz="3000" dirty="0" err="1" smtClean="0"/>
              <a:t>prokarióták</a:t>
            </a:r>
            <a:r>
              <a:rPr lang="hu-HU" sz="3000" dirty="0" smtClean="0"/>
              <a:t> kizárólagos tulajdonsága.</a:t>
            </a:r>
          </a:p>
          <a:p>
            <a:pPr algn="just"/>
            <a:r>
              <a:rPr lang="hu-HU" sz="3000" dirty="0" smtClean="0"/>
              <a:t>A bakteriális sejtfal merevsége a sejt felszínén párhuzamosan futó </a:t>
            </a:r>
            <a:r>
              <a:rPr lang="hu-HU" sz="3000" dirty="0" err="1" smtClean="0"/>
              <a:t>poliszacharid</a:t>
            </a:r>
            <a:r>
              <a:rPr lang="hu-HU" sz="3000" dirty="0" smtClean="0"/>
              <a:t> láncok </a:t>
            </a:r>
            <a:r>
              <a:rPr lang="hu-HU" sz="3000" dirty="0" err="1" smtClean="0"/>
              <a:t>peptidkötések</a:t>
            </a:r>
            <a:r>
              <a:rPr lang="hu-HU" sz="3000" dirty="0" smtClean="0"/>
              <a:t> révén való összekapcsolódásából adódik. A </a:t>
            </a:r>
            <a:r>
              <a:rPr lang="hu-HU" sz="3000" dirty="0" err="1" smtClean="0"/>
              <a:t>peptid</a:t>
            </a:r>
            <a:r>
              <a:rPr lang="hu-HU" sz="3000" dirty="0" smtClean="0"/>
              <a:t> keresztkötések kialakulását a </a:t>
            </a:r>
            <a:r>
              <a:rPr lang="hu-HU" sz="3000" dirty="0" err="1" smtClean="0"/>
              <a:t>diaminosav</a:t>
            </a:r>
            <a:r>
              <a:rPr lang="hu-HU" sz="3000" dirty="0" smtClean="0"/>
              <a:t> szolgálja.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u-HU" dirty="0" smtClean="0"/>
              <a:t>A </a:t>
            </a:r>
            <a:r>
              <a:rPr lang="hu-HU" dirty="0" err="1" smtClean="0"/>
              <a:t>peptidoglikánban</a:t>
            </a:r>
            <a:r>
              <a:rPr lang="hu-HU" dirty="0" smtClean="0"/>
              <a:t> nem minden NAM rendelkezik </a:t>
            </a:r>
            <a:r>
              <a:rPr lang="hu-HU" dirty="0" err="1" smtClean="0"/>
              <a:t>pentapeptiddel</a:t>
            </a:r>
            <a:r>
              <a:rPr lang="hu-HU" dirty="0" smtClean="0"/>
              <a:t> és nem minden </a:t>
            </a:r>
            <a:r>
              <a:rPr lang="hu-HU" dirty="0" err="1" smtClean="0"/>
              <a:t>peptid</a:t>
            </a:r>
            <a:r>
              <a:rPr lang="hu-HU" dirty="0" smtClean="0"/>
              <a:t> vesz részt a keresztkötés kialakításában, viszont a terminális </a:t>
            </a:r>
            <a:r>
              <a:rPr lang="hu-HU" dirty="0" err="1" smtClean="0"/>
              <a:t>alaminok</a:t>
            </a:r>
            <a:r>
              <a:rPr lang="hu-HU" dirty="0" smtClean="0"/>
              <a:t> minden </a:t>
            </a:r>
            <a:r>
              <a:rPr lang="hu-HU" dirty="0" err="1" smtClean="0"/>
              <a:t>peptidről</a:t>
            </a:r>
            <a:r>
              <a:rPr lang="hu-HU" dirty="0" smtClean="0"/>
              <a:t> </a:t>
            </a:r>
            <a:r>
              <a:rPr lang="hu-HU" dirty="0" err="1" smtClean="0"/>
              <a:t>lehidrolizálódnak</a:t>
            </a:r>
            <a:r>
              <a:rPr lang="hu-HU" dirty="0" smtClean="0"/>
              <a:t>, ezért minden </a:t>
            </a:r>
            <a:r>
              <a:rPr lang="hu-HU" dirty="0" err="1" smtClean="0"/>
              <a:t>peptidet</a:t>
            </a:r>
            <a:r>
              <a:rPr lang="hu-HU" dirty="0" smtClean="0"/>
              <a:t> tartalmazó NAM csak </a:t>
            </a:r>
            <a:r>
              <a:rPr lang="hu-HU" dirty="0" err="1" smtClean="0"/>
              <a:t>tetrapeptideket</a:t>
            </a:r>
            <a:r>
              <a:rPr lang="hu-HU" dirty="0" smtClean="0"/>
              <a:t> tartalmaz.</a:t>
            </a:r>
          </a:p>
          <a:p>
            <a:pPr algn="just"/>
            <a:r>
              <a:rPr lang="hu-HU" dirty="0" smtClean="0"/>
              <a:t>A </a:t>
            </a:r>
            <a:r>
              <a:rPr lang="hu-HU" dirty="0" err="1" smtClean="0"/>
              <a:t>Gram</a:t>
            </a:r>
            <a:r>
              <a:rPr lang="hu-HU" dirty="0" smtClean="0"/>
              <a:t> negatív és a </a:t>
            </a:r>
            <a:r>
              <a:rPr lang="hu-HU" dirty="0" err="1" smtClean="0"/>
              <a:t>ciano-baktériumokban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diaminosav</a:t>
            </a:r>
            <a:r>
              <a:rPr lang="hu-HU" dirty="0" smtClean="0"/>
              <a:t> mindig </a:t>
            </a:r>
            <a:r>
              <a:rPr lang="hu-HU" dirty="0" err="1" smtClean="0"/>
              <a:t>mezo-diamino-pimlinsav</a:t>
            </a:r>
            <a:r>
              <a:rPr lang="hu-HU" dirty="0" smtClean="0"/>
              <a:t>, a </a:t>
            </a:r>
            <a:r>
              <a:rPr lang="hu-HU" dirty="0" err="1" smtClean="0"/>
              <a:t>Gram</a:t>
            </a:r>
            <a:r>
              <a:rPr lang="hu-HU" dirty="0" smtClean="0"/>
              <a:t> </a:t>
            </a:r>
            <a:r>
              <a:rPr lang="hu-HU" dirty="0" err="1" smtClean="0"/>
              <a:t>pozítív</a:t>
            </a:r>
            <a:r>
              <a:rPr lang="hu-HU" dirty="0" smtClean="0"/>
              <a:t> baktériumok viszont nagy változatosságot mutatnak a </a:t>
            </a:r>
            <a:r>
              <a:rPr lang="hu-HU" dirty="0" err="1" smtClean="0"/>
              <a:t>diaminosavat</a:t>
            </a:r>
            <a:r>
              <a:rPr lang="hu-HU" dirty="0" smtClean="0"/>
              <a:t> illetően. A második nagy különbség, hogy a </a:t>
            </a:r>
            <a:r>
              <a:rPr lang="hu-HU" dirty="0" err="1" smtClean="0"/>
              <a:t>peptidglikán</a:t>
            </a:r>
            <a:r>
              <a:rPr lang="hu-HU" dirty="0" smtClean="0"/>
              <a:t> láncok nem közvetlenül vannak </a:t>
            </a:r>
            <a:r>
              <a:rPr lang="hu-HU" dirty="0" err="1" smtClean="0"/>
              <a:t>keresztkötve</a:t>
            </a:r>
            <a:r>
              <a:rPr lang="hu-HU" dirty="0" smtClean="0"/>
              <a:t>, hanem hidakkal kapcsolódnak össze, amik aminosavakból álló rövid </a:t>
            </a:r>
            <a:r>
              <a:rPr lang="hu-HU" dirty="0" err="1" smtClean="0"/>
              <a:t>peptidek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u-HU" b="1" u="sng" dirty="0" smtClean="0"/>
              <a:t>A módszer alapelve:</a:t>
            </a:r>
            <a:endParaRPr lang="hu-HU" dirty="0" smtClean="0"/>
          </a:p>
          <a:p>
            <a:pPr algn="just">
              <a:buNone/>
            </a:pPr>
            <a:r>
              <a:rPr lang="hu-HU" dirty="0" smtClean="0"/>
              <a:t>     A </a:t>
            </a:r>
            <a:r>
              <a:rPr lang="hu-HU" dirty="0" smtClean="0"/>
              <a:t>módszer alapja a </a:t>
            </a:r>
            <a:r>
              <a:rPr lang="hu-HU" dirty="0" err="1" smtClean="0"/>
              <a:t>muraminsav</a:t>
            </a:r>
            <a:r>
              <a:rPr lang="hu-HU" dirty="0" smtClean="0"/>
              <a:t> ecetes </a:t>
            </a:r>
            <a:r>
              <a:rPr lang="hu-HU" dirty="0" err="1" smtClean="0"/>
              <a:t>extrakciója</a:t>
            </a:r>
            <a:r>
              <a:rPr lang="hu-HU" dirty="0" smtClean="0"/>
              <a:t> a talajmintából, származékképzés </a:t>
            </a:r>
            <a:r>
              <a:rPr lang="hu-HU" dirty="0" err="1" smtClean="0"/>
              <a:t>o-ftálaldehiddel</a:t>
            </a:r>
            <a:r>
              <a:rPr lang="hu-HU" dirty="0" smtClean="0"/>
              <a:t>, elválasztás és mennyiségi meghatározás HPLC mérőműszerrel</a:t>
            </a:r>
            <a:r>
              <a:rPr lang="hu-HU" dirty="0" smtClean="0"/>
              <a:t>.</a:t>
            </a:r>
          </a:p>
          <a:p>
            <a:pPr algn="just">
              <a:buNone/>
            </a:pPr>
            <a:endParaRPr lang="hu-HU" dirty="0" smtClean="0"/>
          </a:p>
          <a:p>
            <a:pPr algn="just"/>
            <a:r>
              <a:rPr lang="hu-HU" b="1" u="sng" dirty="0" smtClean="0"/>
              <a:t>Eszközök és </a:t>
            </a:r>
            <a:r>
              <a:rPr lang="hu-HU" b="1" u="sng" dirty="0" smtClean="0"/>
              <a:t>készülékek:</a:t>
            </a:r>
            <a:endParaRPr lang="hu-HU" dirty="0" smtClean="0"/>
          </a:p>
          <a:p>
            <a:pPr algn="just">
              <a:buNone/>
            </a:pPr>
            <a:r>
              <a:rPr lang="hu-HU" dirty="0" smtClean="0"/>
              <a:t> </a:t>
            </a:r>
            <a:r>
              <a:rPr lang="hu-HU" dirty="0" smtClean="0"/>
              <a:t>    HPLC </a:t>
            </a:r>
            <a:r>
              <a:rPr lang="hu-HU" dirty="0" smtClean="0"/>
              <a:t>készülék, precíziós szivattyú, oldószer szállító rendszer, befecskendező szelep, fluoreszcencia monitor 340nm gerjesztési és 445nm emissziós hullámhosszra állítva, C-18 oszlop, rotációs bepárló, reflux készülék, laboratóriumi centrifuga (30ml térfogatú), </a:t>
            </a:r>
            <a:r>
              <a:rPr lang="hu-HU" dirty="0" err="1" smtClean="0"/>
              <a:t>mikrocentrifuga</a:t>
            </a:r>
            <a:r>
              <a:rPr lang="hu-HU" dirty="0" smtClean="0"/>
              <a:t> csővel (2 ml-es), gömblombik (100ml), pipetta.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u="sng" dirty="0" smtClean="0"/>
              <a:t>Vegyi anyagok és oldatok: </a:t>
            </a:r>
            <a:endParaRPr lang="hu-HU" sz="2800" dirty="0" smtClean="0"/>
          </a:p>
          <a:p>
            <a:pPr lvl="0"/>
            <a:r>
              <a:rPr lang="hu-HU" sz="2800" dirty="0" smtClean="0"/>
              <a:t>mozgó fázis HPLC elválasztáshoz</a:t>
            </a:r>
          </a:p>
          <a:p>
            <a:pPr lvl="0"/>
            <a:r>
              <a:rPr lang="hu-HU" sz="2800" dirty="0" smtClean="0"/>
              <a:t>borát puffer</a:t>
            </a:r>
          </a:p>
          <a:p>
            <a:pPr lvl="0"/>
            <a:r>
              <a:rPr lang="hu-HU" sz="2800" dirty="0" smtClean="0"/>
              <a:t>o-ftálaldehid-2-merkaptoetanolt</a:t>
            </a:r>
          </a:p>
          <a:p>
            <a:pPr lvl="0"/>
            <a:r>
              <a:rPr lang="hu-HU" sz="2800" dirty="0" err="1" smtClean="0"/>
              <a:t>muraminsav</a:t>
            </a:r>
            <a:r>
              <a:rPr lang="hu-HU" sz="2800" dirty="0" smtClean="0"/>
              <a:t> származékképző reagens</a:t>
            </a:r>
          </a:p>
          <a:p>
            <a:pPr lvl="0"/>
            <a:r>
              <a:rPr lang="hu-HU" sz="2800" dirty="0" err="1" smtClean="0"/>
              <a:t>muraminsav</a:t>
            </a:r>
            <a:r>
              <a:rPr lang="hu-HU" sz="2800" dirty="0" smtClean="0"/>
              <a:t> referencia (standard) vegyület</a:t>
            </a:r>
          </a:p>
          <a:p>
            <a:r>
              <a:rPr lang="hu-HU" sz="2800" dirty="0" smtClean="0"/>
              <a:t>sósav</a:t>
            </a:r>
            <a:endParaRPr lang="hu-H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3000" b="1" u="sng" dirty="0" smtClean="0"/>
              <a:t>Eljárás:</a:t>
            </a:r>
            <a:endParaRPr lang="hu-HU" sz="3000" dirty="0" smtClean="0"/>
          </a:p>
          <a:p>
            <a:pPr algn="just">
              <a:buNone/>
            </a:pPr>
            <a:r>
              <a:rPr lang="hu-HU" sz="3000" dirty="0" smtClean="0"/>
              <a:t>    100ml-es </a:t>
            </a:r>
            <a:r>
              <a:rPr lang="hu-HU" sz="3000" dirty="0" smtClean="0"/>
              <a:t>gömblombikba (1g száraztömeg) friss talajmintához 10ml sósavat adunk. A  keveréket 3 órára és 100</a:t>
            </a:r>
            <a:r>
              <a:rPr lang="hu-HU" sz="3000" baseline="30000" dirty="0" smtClean="0"/>
              <a:t> </a:t>
            </a:r>
            <a:r>
              <a:rPr lang="hu-HU" sz="3000" baseline="30000" dirty="0" err="1" smtClean="0"/>
              <a:t>o</a:t>
            </a:r>
            <a:r>
              <a:rPr lang="hu-HU" sz="3000" dirty="0" err="1" smtClean="0"/>
              <a:t>C-ra</a:t>
            </a:r>
            <a:r>
              <a:rPr lang="hu-HU" sz="3000" dirty="0" smtClean="0"/>
              <a:t> állítva reflux készülékbe tesszük . A hűtés után a </a:t>
            </a:r>
            <a:r>
              <a:rPr lang="hu-HU" sz="3000" dirty="0" err="1" smtClean="0"/>
              <a:t>hidrolizátum</a:t>
            </a:r>
            <a:r>
              <a:rPr lang="hu-HU" sz="3000" dirty="0" smtClean="0"/>
              <a:t> beáll az eredeti súlyára. A felülúszóból 300μl-t lombikba kiveszünk és 50 </a:t>
            </a:r>
            <a:r>
              <a:rPr lang="hu-HU" sz="3000" baseline="30000" dirty="0" err="1" smtClean="0"/>
              <a:t>o</a:t>
            </a:r>
            <a:r>
              <a:rPr lang="hu-HU" sz="3000" dirty="0" err="1" smtClean="0"/>
              <a:t>C-on</a:t>
            </a:r>
            <a:r>
              <a:rPr lang="hu-HU" sz="3000" dirty="0" smtClean="0"/>
              <a:t> rotációs bepárlóban szárítjuk. Ezt a száraz </a:t>
            </a:r>
            <a:r>
              <a:rPr lang="hu-HU" sz="3000" dirty="0" err="1" smtClean="0"/>
              <a:t>hidrolizátumot</a:t>
            </a:r>
            <a:r>
              <a:rPr lang="hu-HU" sz="3000" dirty="0" smtClean="0"/>
              <a:t> 300-1000μl </a:t>
            </a:r>
            <a:r>
              <a:rPr lang="hu-HU" sz="3000" dirty="0" err="1" smtClean="0"/>
              <a:t>o-ftálaldehid</a:t>
            </a:r>
            <a:r>
              <a:rPr lang="hu-HU" sz="3000" dirty="0" smtClean="0"/>
              <a:t> reagensben visszaoldjuk. Az oldatot </a:t>
            </a:r>
            <a:r>
              <a:rPr lang="hu-HU" sz="3000" dirty="0" err="1" smtClean="0"/>
              <a:t>mikrocentrifugában</a:t>
            </a:r>
            <a:r>
              <a:rPr lang="hu-HU" sz="3000" dirty="0" smtClean="0"/>
              <a:t> 1 percig centrifugáljuk mielőtt a HPLC készülékbe injektálnánk.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hu-HU" b="1" u="sng" dirty="0" smtClean="0"/>
              <a:t>Kalibrációs görbe:</a:t>
            </a:r>
            <a:endParaRPr lang="hu-HU" dirty="0" smtClean="0"/>
          </a:p>
          <a:p>
            <a:pPr algn="just">
              <a:buNone/>
            </a:pPr>
            <a:r>
              <a:rPr lang="hu-HU" dirty="0" smtClean="0"/>
              <a:t>    1</a:t>
            </a:r>
            <a:r>
              <a:rPr lang="hu-HU" dirty="0" smtClean="0"/>
              <a:t>, 10, 100, 1000 és 10000pg </a:t>
            </a:r>
            <a:r>
              <a:rPr lang="hu-HU" dirty="0" err="1" smtClean="0"/>
              <a:t>muraminsavat</a:t>
            </a:r>
            <a:r>
              <a:rPr lang="hu-HU" dirty="0" smtClean="0"/>
              <a:t> származtattunk és a relatív fluoreszcencia hozamnak egy lineáris függvényét kaptuk. (1.0-1000 relatív egység). </a:t>
            </a:r>
          </a:p>
          <a:p>
            <a:pPr algn="just"/>
            <a:r>
              <a:rPr lang="hu-HU" b="1" u="sng" dirty="0" smtClean="0"/>
              <a:t>Számítása:</a:t>
            </a:r>
            <a:endParaRPr lang="hu-HU" dirty="0" smtClean="0"/>
          </a:p>
          <a:p>
            <a:pPr algn="just">
              <a:buNone/>
            </a:pPr>
            <a:r>
              <a:rPr lang="hu-HU" dirty="0" smtClean="0"/>
              <a:t>     A </a:t>
            </a:r>
            <a:r>
              <a:rPr lang="hu-HU" dirty="0" err="1" smtClean="0"/>
              <a:t>muraminsav</a:t>
            </a:r>
            <a:r>
              <a:rPr lang="hu-HU" dirty="0" smtClean="0"/>
              <a:t> mennyisége a kalibrációs görbe alapján határozható meg. A híg oldatokból, a talajmennyiségből, a felhasznált </a:t>
            </a:r>
            <a:r>
              <a:rPr lang="hu-HU" dirty="0" err="1" smtClean="0"/>
              <a:t>derivatizáló</a:t>
            </a:r>
            <a:r>
              <a:rPr lang="hu-HU" dirty="0" smtClean="0"/>
              <a:t> reagens mennyiségéből és a befecskendezett anyag térfogatából határozható meg a mennyiség.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800" b="1" u="sng" dirty="0" smtClean="0"/>
              <a:t>Következtetés:</a:t>
            </a:r>
            <a:endParaRPr lang="hu-HU" sz="2800" dirty="0" smtClean="0"/>
          </a:p>
          <a:p>
            <a:pPr algn="just">
              <a:buNone/>
            </a:pPr>
            <a:r>
              <a:rPr lang="hu-HU" sz="2800" dirty="0" smtClean="0"/>
              <a:t>    Annak érdekében, hogy elérjük a maximális kioldódást, az </a:t>
            </a:r>
            <a:r>
              <a:rPr lang="hu-HU" sz="2800" dirty="0" err="1" smtClean="0"/>
              <a:t>extrakciós</a:t>
            </a:r>
            <a:r>
              <a:rPr lang="hu-HU" sz="2800" dirty="0" smtClean="0"/>
              <a:t> paramétereket ( sósav koncentráció, a talajminta mennyisége és a sósav koncentráció közötti kapcsolat, és a hidrolízis ideje) minden egyes talajminta esetében meg kellett keresni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505</Words>
  <Application>Microsoft Office PowerPoint</Application>
  <PresentationFormat>Diavetítés a képernyőre (4:3 oldalarány)</PresentationFormat>
  <Paragraphs>30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A muraminsav (muramic acid)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muraminsav (muramic acid)</dc:title>
  <dc:creator>Zsuzsi</dc:creator>
  <cp:lastModifiedBy>Zsuzsi</cp:lastModifiedBy>
  <cp:revision>19</cp:revision>
  <dcterms:created xsi:type="dcterms:W3CDTF">2011-03-30T18:51:55Z</dcterms:created>
  <dcterms:modified xsi:type="dcterms:W3CDTF">2011-03-31T14:35:10Z</dcterms:modified>
</cp:coreProperties>
</file>